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67" r:id="rId4"/>
    <p:sldId id="268" r:id="rId5"/>
    <p:sldId id="269" r:id="rId6"/>
    <p:sldId id="270" r:id="rId7"/>
    <p:sldId id="271" r:id="rId8"/>
    <p:sldId id="272" r:id="rId9"/>
    <p:sldId id="273" r:id="rId10"/>
    <p:sldId id="257" r:id="rId11"/>
    <p:sldId id="258" r:id="rId12"/>
    <p:sldId id="259"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3" r:id="rId30"/>
    <p:sldId id="291" r:id="rId31"/>
    <p:sldId id="292"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67" autoAdjust="0"/>
    <p:restoredTop sz="94660"/>
  </p:normalViewPr>
  <p:slideViewPr>
    <p:cSldViewPr snapToGrid="0">
      <p:cViewPr varScale="1">
        <p:scale>
          <a:sx n="85" d="100"/>
          <a:sy n="85" d="100"/>
        </p:scale>
        <p:origin x="42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B9B2DD-BFAD-4491-AF69-43C57C01092F}" type="datetimeFigureOut">
              <a:rPr lang="en-US" smtClean="0"/>
              <a:t>8/11/2019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2D0D607A-91A3-4C21-BEE9-11CD925C1020}"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4313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B9B2DD-BFAD-4491-AF69-43C57C01092F}"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0D607A-91A3-4C21-BEE9-11CD925C1020}"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62118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B9B2DD-BFAD-4491-AF69-43C57C01092F}"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0D607A-91A3-4C21-BEE9-11CD925C1020}"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27356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33FA1-0A8F-4F11-8496-C195ED0676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1DE439-F82F-4898-8258-6C860FACFC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E6A91A-E4E6-4049-AE47-777CE0F4A775}"/>
              </a:ext>
            </a:extLst>
          </p:cNvPr>
          <p:cNvSpPr>
            <a:spLocks noGrp="1"/>
          </p:cNvSpPr>
          <p:nvPr>
            <p:ph type="dt" sz="half" idx="10"/>
          </p:nvPr>
        </p:nvSpPr>
        <p:spPr/>
        <p:txBody>
          <a:bodyPr/>
          <a:lstStyle/>
          <a:p>
            <a:fld id="{00B9B2DD-BFAD-4491-AF69-43C57C01092F}" type="datetimeFigureOut">
              <a:rPr lang="en-US" smtClean="0"/>
              <a:t>8/11/2019</a:t>
            </a:fld>
            <a:endParaRPr lang="en-US"/>
          </a:p>
        </p:txBody>
      </p:sp>
      <p:sp>
        <p:nvSpPr>
          <p:cNvPr id="5" name="Footer Placeholder 4">
            <a:extLst>
              <a:ext uri="{FF2B5EF4-FFF2-40B4-BE49-F238E27FC236}">
                <a16:creationId xmlns:a16="http://schemas.microsoft.com/office/drawing/2014/main" id="{0AE1EBC2-5B4F-4535-9971-07353FD0DF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7B4070-6E08-4853-A8DA-890FE6026F51}"/>
              </a:ext>
            </a:extLst>
          </p:cNvPr>
          <p:cNvSpPr>
            <a:spLocks noGrp="1"/>
          </p:cNvSpPr>
          <p:nvPr>
            <p:ph type="sldNum" sz="quarter" idx="12"/>
          </p:nvPr>
        </p:nvSpPr>
        <p:spPr/>
        <p:txBody>
          <a:bodyPr/>
          <a:lstStyle/>
          <a:p>
            <a:fld id="{2D0D607A-91A3-4C21-BEE9-11CD925C1020}" type="slidenum">
              <a:rPr lang="en-US" smtClean="0"/>
              <a:t>‹#›</a:t>
            </a:fld>
            <a:endParaRPr lang="en-US"/>
          </a:p>
        </p:txBody>
      </p:sp>
    </p:spTree>
    <p:extLst>
      <p:ext uri="{BB962C8B-B14F-4D97-AF65-F5344CB8AC3E}">
        <p14:creationId xmlns:p14="http://schemas.microsoft.com/office/powerpoint/2010/main" val="3853394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B330C-C619-43A4-9EBA-1EA51A79FB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4D5513-74A4-4E99-BD29-5B2312E525E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F04E4-A956-4462-9999-FCD71CA12E8B}"/>
              </a:ext>
            </a:extLst>
          </p:cNvPr>
          <p:cNvSpPr>
            <a:spLocks noGrp="1"/>
          </p:cNvSpPr>
          <p:nvPr>
            <p:ph type="dt" sz="half" idx="10"/>
          </p:nvPr>
        </p:nvSpPr>
        <p:spPr/>
        <p:txBody>
          <a:bodyPr/>
          <a:lstStyle/>
          <a:p>
            <a:fld id="{00B9B2DD-BFAD-4491-AF69-43C57C01092F}" type="datetimeFigureOut">
              <a:rPr lang="en-US" smtClean="0"/>
              <a:t>8/11/2019</a:t>
            </a:fld>
            <a:endParaRPr lang="en-US"/>
          </a:p>
        </p:txBody>
      </p:sp>
      <p:sp>
        <p:nvSpPr>
          <p:cNvPr id="5" name="Footer Placeholder 4">
            <a:extLst>
              <a:ext uri="{FF2B5EF4-FFF2-40B4-BE49-F238E27FC236}">
                <a16:creationId xmlns:a16="http://schemas.microsoft.com/office/drawing/2014/main" id="{F62FC0AB-5C23-44D9-BA98-E4E9720C02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975AA9-0FBD-4038-B4A5-96721856DA96}"/>
              </a:ext>
            </a:extLst>
          </p:cNvPr>
          <p:cNvSpPr>
            <a:spLocks noGrp="1"/>
          </p:cNvSpPr>
          <p:nvPr>
            <p:ph type="sldNum" sz="quarter" idx="12"/>
          </p:nvPr>
        </p:nvSpPr>
        <p:spPr/>
        <p:txBody>
          <a:bodyPr/>
          <a:lstStyle/>
          <a:p>
            <a:fld id="{2D0D607A-91A3-4C21-BEE9-11CD925C1020}" type="slidenum">
              <a:rPr lang="en-US" smtClean="0"/>
              <a:t>‹#›</a:t>
            </a:fld>
            <a:endParaRPr lang="en-US"/>
          </a:p>
        </p:txBody>
      </p:sp>
    </p:spTree>
    <p:extLst>
      <p:ext uri="{BB962C8B-B14F-4D97-AF65-F5344CB8AC3E}">
        <p14:creationId xmlns:p14="http://schemas.microsoft.com/office/powerpoint/2010/main" val="1296522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1BDAC-9ABD-4510-A2B9-8C34BDE617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8D8EE84-5DD3-40E1-A22D-BB181CDC40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555AAFB-4A23-4801-8715-4C859E4AFAB1}"/>
              </a:ext>
            </a:extLst>
          </p:cNvPr>
          <p:cNvSpPr>
            <a:spLocks noGrp="1"/>
          </p:cNvSpPr>
          <p:nvPr>
            <p:ph type="dt" sz="half" idx="10"/>
          </p:nvPr>
        </p:nvSpPr>
        <p:spPr/>
        <p:txBody>
          <a:bodyPr/>
          <a:lstStyle/>
          <a:p>
            <a:fld id="{00B9B2DD-BFAD-4491-AF69-43C57C01092F}" type="datetimeFigureOut">
              <a:rPr lang="en-US" smtClean="0"/>
              <a:t>8/11/2019</a:t>
            </a:fld>
            <a:endParaRPr lang="en-US"/>
          </a:p>
        </p:txBody>
      </p:sp>
      <p:sp>
        <p:nvSpPr>
          <p:cNvPr id="5" name="Footer Placeholder 4">
            <a:extLst>
              <a:ext uri="{FF2B5EF4-FFF2-40B4-BE49-F238E27FC236}">
                <a16:creationId xmlns:a16="http://schemas.microsoft.com/office/drawing/2014/main" id="{1F5DAE0A-6DB1-4E42-82C0-4EA1A8B3A4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17D50-EFDD-49DE-B629-05A90B6AFC57}"/>
              </a:ext>
            </a:extLst>
          </p:cNvPr>
          <p:cNvSpPr>
            <a:spLocks noGrp="1"/>
          </p:cNvSpPr>
          <p:nvPr>
            <p:ph type="sldNum" sz="quarter" idx="12"/>
          </p:nvPr>
        </p:nvSpPr>
        <p:spPr/>
        <p:txBody>
          <a:bodyPr/>
          <a:lstStyle/>
          <a:p>
            <a:fld id="{2D0D607A-91A3-4C21-BEE9-11CD925C1020}" type="slidenum">
              <a:rPr lang="en-US" smtClean="0"/>
              <a:t>‹#›</a:t>
            </a:fld>
            <a:endParaRPr lang="en-US"/>
          </a:p>
        </p:txBody>
      </p:sp>
    </p:spTree>
    <p:extLst>
      <p:ext uri="{BB962C8B-B14F-4D97-AF65-F5344CB8AC3E}">
        <p14:creationId xmlns:p14="http://schemas.microsoft.com/office/powerpoint/2010/main" val="1086921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8B416-5E3A-4EB6-A09F-CF992EE0BC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9B5CB5-4624-4C3C-A177-99AC26E976F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EF6CF3-897D-40D4-ABBE-58880465109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054295-52A7-4A0D-B9B5-0A6430DD690E}"/>
              </a:ext>
            </a:extLst>
          </p:cNvPr>
          <p:cNvSpPr>
            <a:spLocks noGrp="1"/>
          </p:cNvSpPr>
          <p:nvPr>
            <p:ph type="dt" sz="half" idx="10"/>
          </p:nvPr>
        </p:nvSpPr>
        <p:spPr/>
        <p:txBody>
          <a:bodyPr/>
          <a:lstStyle/>
          <a:p>
            <a:fld id="{00B9B2DD-BFAD-4491-AF69-43C57C01092F}" type="datetimeFigureOut">
              <a:rPr lang="en-US" smtClean="0"/>
              <a:t>8/11/2019</a:t>
            </a:fld>
            <a:endParaRPr lang="en-US"/>
          </a:p>
        </p:txBody>
      </p:sp>
      <p:sp>
        <p:nvSpPr>
          <p:cNvPr id="6" name="Footer Placeholder 5">
            <a:extLst>
              <a:ext uri="{FF2B5EF4-FFF2-40B4-BE49-F238E27FC236}">
                <a16:creationId xmlns:a16="http://schemas.microsoft.com/office/drawing/2014/main" id="{E9248B83-70AA-40A6-BCA8-0274B56A83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279D5C-F856-4911-8517-B4B208FBD7A9}"/>
              </a:ext>
            </a:extLst>
          </p:cNvPr>
          <p:cNvSpPr>
            <a:spLocks noGrp="1"/>
          </p:cNvSpPr>
          <p:nvPr>
            <p:ph type="sldNum" sz="quarter" idx="12"/>
          </p:nvPr>
        </p:nvSpPr>
        <p:spPr/>
        <p:txBody>
          <a:bodyPr/>
          <a:lstStyle/>
          <a:p>
            <a:fld id="{2D0D607A-91A3-4C21-BEE9-11CD925C1020}" type="slidenum">
              <a:rPr lang="en-US" smtClean="0"/>
              <a:t>‹#›</a:t>
            </a:fld>
            <a:endParaRPr lang="en-US"/>
          </a:p>
        </p:txBody>
      </p:sp>
    </p:spTree>
    <p:extLst>
      <p:ext uri="{BB962C8B-B14F-4D97-AF65-F5344CB8AC3E}">
        <p14:creationId xmlns:p14="http://schemas.microsoft.com/office/powerpoint/2010/main" val="923079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0CEBE-BAAD-4DE6-9A53-15BD1BFC05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068A40-FA7C-4881-837E-0FFA18B957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0D50933-C11F-4BC9-9B44-C5A91B5760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3596A3-DED7-4601-8870-82DD790F31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4CCA09-A325-470B-B44E-7064E208D57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3B349D-F56E-49FA-981A-31996D0DD06B}"/>
              </a:ext>
            </a:extLst>
          </p:cNvPr>
          <p:cNvSpPr>
            <a:spLocks noGrp="1"/>
          </p:cNvSpPr>
          <p:nvPr>
            <p:ph type="dt" sz="half" idx="10"/>
          </p:nvPr>
        </p:nvSpPr>
        <p:spPr/>
        <p:txBody>
          <a:bodyPr/>
          <a:lstStyle/>
          <a:p>
            <a:fld id="{00B9B2DD-BFAD-4491-AF69-43C57C01092F}" type="datetimeFigureOut">
              <a:rPr lang="en-US" smtClean="0"/>
              <a:t>8/11/2019</a:t>
            </a:fld>
            <a:endParaRPr lang="en-US"/>
          </a:p>
        </p:txBody>
      </p:sp>
      <p:sp>
        <p:nvSpPr>
          <p:cNvPr id="8" name="Footer Placeholder 7">
            <a:extLst>
              <a:ext uri="{FF2B5EF4-FFF2-40B4-BE49-F238E27FC236}">
                <a16:creationId xmlns:a16="http://schemas.microsoft.com/office/drawing/2014/main" id="{EA1D97A3-A34A-4C12-AAFB-1AD22C0A6B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6D1131-A084-4A53-9B12-B18F7B05387D}"/>
              </a:ext>
            </a:extLst>
          </p:cNvPr>
          <p:cNvSpPr>
            <a:spLocks noGrp="1"/>
          </p:cNvSpPr>
          <p:nvPr>
            <p:ph type="sldNum" sz="quarter" idx="12"/>
          </p:nvPr>
        </p:nvSpPr>
        <p:spPr/>
        <p:txBody>
          <a:bodyPr/>
          <a:lstStyle/>
          <a:p>
            <a:fld id="{2D0D607A-91A3-4C21-BEE9-11CD925C1020}" type="slidenum">
              <a:rPr lang="en-US" smtClean="0"/>
              <a:t>‹#›</a:t>
            </a:fld>
            <a:endParaRPr lang="en-US"/>
          </a:p>
        </p:txBody>
      </p:sp>
    </p:spTree>
    <p:extLst>
      <p:ext uri="{BB962C8B-B14F-4D97-AF65-F5344CB8AC3E}">
        <p14:creationId xmlns:p14="http://schemas.microsoft.com/office/powerpoint/2010/main" val="31293476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5E5B6-C388-481D-949E-785CF624D7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9422F5-7009-45C3-8C80-3B36BF0186F6}"/>
              </a:ext>
            </a:extLst>
          </p:cNvPr>
          <p:cNvSpPr>
            <a:spLocks noGrp="1"/>
          </p:cNvSpPr>
          <p:nvPr>
            <p:ph type="dt" sz="half" idx="10"/>
          </p:nvPr>
        </p:nvSpPr>
        <p:spPr/>
        <p:txBody>
          <a:bodyPr/>
          <a:lstStyle/>
          <a:p>
            <a:fld id="{00B9B2DD-BFAD-4491-AF69-43C57C01092F}" type="datetimeFigureOut">
              <a:rPr lang="en-US" smtClean="0"/>
              <a:t>8/11/2019</a:t>
            </a:fld>
            <a:endParaRPr lang="en-US"/>
          </a:p>
        </p:txBody>
      </p:sp>
      <p:sp>
        <p:nvSpPr>
          <p:cNvPr id="4" name="Footer Placeholder 3">
            <a:extLst>
              <a:ext uri="{FF2B5EF4-FFF2-40B4-BE49-F238E27FC236}">
                <a16:creationId xmlns:a16="http://schemas.microsoft.com/office/drawing/2014/main" id="{31BA48E1-3588-44EB-A95C-2DFA819AE6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15C435-9841-4AEC-B4AF-F5430DCC624D}"/>
              </a:ext>
            </a:extLst>
          </p:cNvPr>
          <p:cNvSpPr>
            <a:spLocks noGrp="1"/>
          </p:cNvSpPr>
          <p:nvPr>
            <p:ph type="sldNum" sz="quarter" idx="12"/>
          </p:nvPr>
        </p:nvSpPr>
        <p:spPr/>
        <p:txBody>
          <a:bodyPr/>
          <a:lstStyle/>
          <a:p>
            <a:fld id="{2D0D607A-91A3-4C21-BEE9-11CD925C1020}" type="slidenum">
              <a:rPr lang="en-US" smtClean="0"/>
              <a:t>‹#›</a:t>
            </a:fld>
            <a:endParaRPr lang="en-US"/>
          </a:p>
        </p:txBody>
      </p:sp>
    </p:spTree>
    <p:extLst>
      <p:ext uri="{BB962C8B-B14F-4D97-AF65-F5344CB8AC3E}">
        <p14:creationId xmlns:p14="http://schemas.microsoft.com/office/powerpoint/2010/main" val="4242708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70B2B1-66AD-4BB3-BBD9-91F7612667BA}"/>
              </a:ext>
            </a:extLst>
          </p:cNvPr>
          <p:cNvSpPr>
            <a:spLocks noGrp="1"/>
          </p:cNvSpPr>
          <p:nvPr>
            <p:ph type="dt" sz="half" idx="10"/>
          </p:nvPr>
        </p:nvSpPr>
        <p:spPr/>
        <p:txBody>
          <a:bodyPr/>
          <a:lstStyle/>
          <a:p>
            <a:fld id="{00B9B2DD-BFAD-4491-AF69-43C57C01092F}" type="datetimeFigureOut">
              <a:rPr lang="en-US" smtClean="0"/>
              <a:t>8/11/2019</a:t>
            </a:fld>
            <a:endParaRPr lang="en-US"/>
          </a:p>
        </p:txBody>
      </p:sp>
      <p:sp>
        <p:nvSpPr>
          <p:cNvPr id="3" name="Footer Placeholder 2">
            <a:extLst>
              <a:ext uri="{FF2B5EF4-FFF2-40B4-BE49-F238E27FC236}">
                <a16:creationId xmlns:a16="http://schemas.microsoft.com/office/drawing/2014/main" id="{247CB61B-0A04-40B6-ACF5-348C94B6DC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F44FAC-7F8D-4D90-874F-2B398DD019B2}"/>
              </a:ext>
            </a:extLst>
          </p:cNvPr>
          <p:cNvSpPr>
            <a:spLocks noGrp="1"/>
          </p:cNvSpPr>
          <p:nvPr>
            <p:ph type="sldNum" sz="quarter" idx="12"/>
          </p:nvPr>
        </p:nvSpPr>
        <p:spPr/>
        <p:txBody>
          <a:bodyPr/>
          <a:lstStyle/>
          <a:p>
            <a:fld id="{2D0D607A-91A3-4C21-BEE9-11CD925C1020}" type="slidenum">
              <a:rPr lang="en-US" smtClean="0"/>
              <a:t>‹#›</a:t>
            </a:fld>
            <a:endParaRPr lang="en-US"/>
          </a:p>
        </p:txBody>
      </p:sp>
    </p:spTree>
    <p:extLst>
      <p:ext uri="{BB962C8B-B14F-4D97-AF65-F5344CB8AC3E}">
        <p14:creationId xmlns:p14="http://schemas.microsoft.com/office/powerpoint/2010/main" val="4142795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05959-EA7A-4DC1-9938-1AA4AFB811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27AE29-2C74-4C56-BA21-B9C953B78E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FC5B98-9849-4790-8B27-B4A633776D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57FCA5-C368-41FD-9E44-2103666889BE}"/>
              </a:ext>
            </a:extLst>
          </p:cNvPr>
          <p:cNvSpPr>
            <a:spLocks noGrp="1"/>
          </p:cNvSpPr>
          <p:nvPr>
            <p:ph type="dt" sz="half" idx="10"/>
          </p:nvPr>
        </p:nvSpPr>
        <p:spPr/>
        <p:txBody>
          <a:bodyPr/>
          <a:lstStyle/>
          <a:p>
            <a:fld id="{00B9B2DD-BFAD-4491-AF69-43C57C01092F}" type="datetimeFigureOut">
              <a:rPr lang="en-US" smtClean="0"/>
              <a:t>8/11/2019</a:t>
            </a:fld>
            <a:endParaRPr lang="en-US"/>
          </a:p>
        </p:txBody>
      </p:sp>
      <p:sp>
        <p:nvSpPr>
          <p:cNvPr id="6" name="Footer Placeholder 5">
            <a:extLst>
              <a:ext uri="{FF2B5EF4-FFF2-40B4-BE49-F238E27FC236}">
                <a16:creationId xmlns:a16="http://schemas.microsoft.com/office/drawing/2014/main" id="{00664984-03AD-4B25-BFF9-E19A84A180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BEEA86-DBA9-4156-9C49-0C3D7BA9EF5E}"/>
              </a:ext>
            </a:extLst>
          </p:cNvPr>
          <p:cNvSpPr>
            <a:spLocks noGrp="1"/>
          </p:cNvSpPr>
          <p:nvPr>
            <p:ph type="sldNum" sz="quarter" idx="12"/>
          </p:nvPr>
        </p:nvSpPr>
        <p:spPr/>
        <p:txBody>
          <a:bodyPr/>
          <a:lstStyle/>
          <a:p>
            <a:fld id="{2D0D607A-91A3-4C21-BEE9-11CD925C1020}" type="slidenum">
              <a:rPr lang="en-US" smtClean="0"/>
              <a:t>‹#›</a:t>
            </a:fld>
            <a:endParaRPr lang="en-US"/>
          </a:p>
        </p:txBody>
      </p:sp>
    </p:spTree>
    <p:extLst>
      <p:ext uri="{BB962C8B-B14F-4D97-AF65-F5344CB8AC3E}">
        <p14:creationId xmlns:p14="http://schemas.microsoft.com/office/powerpoint/2010/main" val="1720262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B9B2DD-BFAD-4491-AF69-43C57C01092F}"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0D607A-91A3-4C21-BEE9-11CD925C1020}"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58305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F0BDC-6C3D-49CB-B03C-8C66B63183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91BE3A-A68C-4336-BE96-93477904E9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616684-34FD-4F38-A4E6-F84F35204B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5F8882-D7D9-4408-8737-CC8B5F3F1145}"/>
              </a:ext>
            </a:extLst>
          </p:cNvPr>
          <p:cNvSpPr>
            <a:spLocks noGrp="1"/>
          </p:cNvSpPr>
          <p:nvPr>
            <p:ph type="dt" sz="half" idx="10"/>
          </p:nvPr>
        </p:nvSpPr>
        <p:spPr/>
        <p:txBody>
          <a:bodyPr/>
          <a:lstStyle/>
          <a:p>
            <a:fld id="{00B9B2DD-BFAD-4491-AF69-43C57C01092F}" type="datetimeFigureOut">
              <a:rPr lang="en-US" smtClean="0"/>
              <a:t>8/11/2019</a:t>
            </a:fld>
            <a:endParaRPr lang="en-US"/>
          </a:p>
        </p:txBody>
      </p:sp>
      <p:sp>
        <p:nvSpPr>
          <p:cNvPr id="6" name="Footer Placeholder 5">
            <a:extLst>
              <a:ext uri="{FF2B5EF4-FFF2-40B4-BE49-F238E27FC236}">
                <a16:creationId xmlns:a16="http://schemas.microsoft.com/office/drawing/2014/main" id="{B1C1E29B-5F6A-426A-85C2-3376CDD270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C3D0D2-5771-40E7-BD36-92E448FF8CEB}"/>
              </a:ext>
            </a:extLst>
          </p:cNvPr>
          <p:cNvSpPr>
            <a:spLocks noGrp="1"/>
          </p:cNvSpPr>
          <p:nvPr>
            <p:ph type="sldNum" sz="quarter" idx="12"/>
          </p:nvPr>
        </p:nvSpPr>
        <p:spPr/>
        <p:txBody>
          <a:bodyPr/>
          <a:lstStyle/>
          <a:p>
            <a:fld id="{2D0D607A-91A3-4C21-BEE9-11CD925C1020}" type="slidenum">
              <a:rPr lang="en-US" smtClean="0"/>
              <a:t>‹#›</a:t>
            </a:fld>
            <a:endParaRPr lang="en-US"/>
          </a:p>
        </p:txBody>
      </p:sp>
    </p:spTree>
    <p:extLst>
      <p:ext uri="{BB962C8B-B14F-4D97-AF65-F5344CB8AC3E}">
        <p14:creationId xmlns:p14="http://schemas.microsoft.com/office/powerpoint/2010/main" val="12904530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951D5-7CED-4893-B523-4D0D85BD7A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349F96-EE35-4EC2-BFB1-6F476601C9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C806D3-75FC-4343-9347-C4FCA68673C8}"/>
              </a:ext>
            </a:extLst>
          </p:cNvPr>
          <p:cNvSpPr>
            <a:spLocks noGrp="1"/>
          </p:cNvSpPr>
          <p:nvPr>
            <p:ph type="dt" sz="half" idx="10"/>
          </p:nvPr>
        </p:nvSpPr>
        <p:spPr/>
        <p:txBody>
          <a:bodyPr/>
          <a:lstStyle/>
          <a:p>
            <a:fld id="{00B9B2DD-BFAD-4491-AF69-43C57C01092F}" type="datetimeFigureOut">
              <a:rPr lang="en-US" smtClean="0"/>
              <a:t>8/11/2019</a:t>
            </a:fld>
            <a:endParaRPr lang="en-US"/>
          </a:p>
        </p:txBody>
      </p:sp>
      <p:sp>
        <p:nvSpPr>
          <p:cNvPr id="5" name="Footer Placeholder 4">
            <a:extLst>
              <a:ext uri="{FF2B5EF4-FFF2-40B4-BE49-F238E27FC236}">
                <a16:creationId xmlns:a16="http://schemas.microsoft.com/office/drawing/2014/main" id="{1B6B4DEA-AD73-4228-BB44-30C5AD52C3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ACB364-F098-40C2-B690-E60D54A868BE}"/>
              </a:ext>
            </a:extLst>
          </p:cNvPr>
          <p:cNvSpPr>
            <a:spLocks noGrp="1"/>
          </p:cNvSpPr>
          <p:nvPr>
            <p:ph type="sldNum" sz="quarter" idx="12"/>
          </p:nvPr>
        </p:nvSpPr>
        <p:spPr/>
        <p:txBody>
          <a:bodyPr/>
          <a:lstStyle/>
          <a:p>
            <a:fld id="{2D0D607A-91A3-4C21-BEE9-11CD925C1020}" type="slidenum">
              <a:rPr lang="en-US" smtClean="0"/>
              <a:t>‹#›</a:t>
            </a:fld>
            <a:endParaRPr lang="en-US"/>
          </a:p>
        </p:txBody>
      </p:sp>
    </p:spTree>
    <p:extLst>
      <p:ext uri="{BB962C8B-B14F-4D97-AF65-F5344CB8AC3E}">
        <p14:creationId xmlns:p14="http://schemas.microsoft.com/office/powerpoint/2010/main" val="205091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65D630-D0D3-4DAF-B54B-AE18146947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5BFEC4-EB46-4C95-B173-BA912752DE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BD36BA-BA9A-4C9A-951B-B2E00FB6265E}"/>
              </a:ext>
            </a:extLst>
          </p:cNvPr>
          <p:cNvSpPr>
            <a:spLocks noGrp="1"/>
          </p:cNvSpPr>
          <p:nvPr>
            <p:ph type="dt" sz="half" idx="10"/>
          </p:nvPr>
        </p:nvSpPr>
        <p:spPr/>
        <p:txBody>
          <a:bodyPr/>
          <a:lstStyle/>
          <a:p>
            <a:fld id="{00B9B2DD-BFAD-4491-AF69-43C57C01092F}" type="datetimeFigureOut">
              <a:rPr lang="en-US" smtClean="0"/>
              <a:t>8/11/2019</a:t>
            </a:fld>
            <a:endParaRPr lang="en-US"/>
          </a:p>
        </p:txBody>
      </p:sp>
      <p:sp>
        <p:nvSpPr>
          <p:cNvPr id="5" name="Footer Placeholder 4">
            <a:extLst>
              <a:ext uri="{FF2B5EF4-FFF2-40B4-BE49-F238E27FC236}">
                <a16:creationId xmlns:a16="http://schemas.microsoft.com/office/drawing/2014/main" id="{6FA2176E-D541-4C11-B2EF-67021E955E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9F23A3-AB9B-41FB-B5E5-22E0BDD1971B}"/>
              </a:ext>
            </a:extLst>
          </p:cNvPr>
          <p:cNvSpPr>
            <a:spLocks noGrp="1"/>
          </p:cNvSpPr>
          <p:nvPr>
            <p:ph type="sldNum" sz="quarter" idx="12"/>
          </p:nvPr>
        </p:nvSpPr>
        <p:spPr/>
        <p:txBody>
          <a:bodyPr/>
          <a:lstStyle/>
          <a:p>
            <a:fld id="{2D0D607A-91A3-4C21-BEE9-11CD925C1020}" type="slidenum">
              <a:rPr lang="en-US" smtClean="0"/>
              <a:t>‹#›</a:t>
            </a:fld>
            <a:endParaRPr lang="en-US"/>
          </a:p>
        </p:txBody>
      </p:sp>
    </p:spTree>
    <p:extLst>
      <p:ext uri="{BB962C8B-B14F-4D97-AF65-F5344CB8AC3E}">
        <p14:creationId xmlns:p14="http://schemas.microsoft.com/office/powerpoint/2010/main" val="2113770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B9B2DD-BFAD-4491-AF69-43C57C01092F}"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0D607A-91A3-4C21-BEE9-11CD925C1020}"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0127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B9B2DD-BFAD-4491-AF69-43C57C01092F}"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0D607A-91A3-4C21-BEE9-11CD925C1020}"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6123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B9B2DD-BFAD-4491-AF69-43C57C01092F}" type="datetimeFigureOut">
              <a:rPr lang="en-US" smtClean="0"/>
              <a:t>8/11/2019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0D607A-91A3-4C21-BEE9-11CD925C1020}"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827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B9B2DD-BFAD-4491-AF69-43C57C01092F}" type="datetimeFigureOut">
              <a:rPr lang="en-US" smtClean="0"/>
              <a:t>8/11/2019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0D607A-91A3-4C21-BEE9-11CD925C1020}"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25790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B9B2DD-BFAD-4491-AF69-43C57C01092F}" type="datetimeFigureOut">
              <a:rPr lang="en-US" smtClean="0"/>
              <a:t>8/11/2019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0D607A-91A3-4C21-BEE9-11CD925C1020}" type="slidenum">
              <a:rPr lang="en-US" smtClean="0"/>
              <a:t>‹#›</a:t>
            </a:fld>
            <a:endParaRPr lang="en-US"/>
          </a:p>
        </p:txBody>
      </p:sp>
    </p:spTree>
    <p:extLst>
      <p:ext uri="{BB962C8B-B14F-4D97-AF65-F5344CB8AC3E}">
        <p14:creationId xmlns:p14="http://schemas.microsoft.com/office/powerpoint/2010/main" val="759013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B9B2DD-BFAD-4491-AF69-43C57C01092F}"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0D607A-91A3-4C21-BEE9-11CD925C1020}"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9450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0B9B2DD-BFAD-4491-AF69-43C57C01092F}" type="datetimeFigureOut">
              <a:rPr lang="en-US" smtClean="0"/>
              <a:t>8/11/2019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2D0D607A-91A3-4C21-BEE9-11CD925C1020}"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52140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0B9B2DD-BFAD-4491-AF69-43C57C01092F}" type="datetimeFigureOut">
              <a:rPr lang="en-US" smtClean="0"/>
              <a:t>8/11/2019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D0D607A-91A3-4C21-BEE9-11CD925C1020}"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0797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0C52D9-604D-4C62-BD47-72F05A16E6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ACE505-4315-4F76-9B6A-D16130B7E5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31E9AF-8B80-40AA-853E-9876C518E8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9B2DD-BFAD-4491-AF69-43C57C01092F}" type="datetimeFigureOut">
              <a:rPr lang="en-US" smtClean="0"/>
              <a:t>8/11/2019</a:t>
            </a:fld>
            <a:endParaRPr lang="en-US"/>
          </a:p>
        </p:txBody>
      </p:sp>
      <p:sp>
        <p:nvSpPr>
          <p:cNvPr id="5" name="Footer Placeholder 4">
            <a:extLst>
              <a:ext uri="{FF2B5EF4-FFF2-40B4-BE49-F238E27FC236}">
                <a16:creationId xmlns:a16="http://schemas.microsoft.com/office/drawing/2014/main" id="{CD946313-6B7F-4F2B-BB5C-62A49508EA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402460-A4F2-4C25-8227-58D73E63F7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0D607A-91A3-4C21-BEE9-11CD925C1020}" type="slidenum">
              <a:rPr lang="en-US" smtClean="0"/>
              <a:t>‹#›</a:t>
            </a:fld>
            <a:endParaRPr lang="en-US"/>
          </a:p>
        </p:txBody>
      </p:sp>
    </p:spTree>
    <p:extLst>
      <p:ext uri="{BB962C8B-B14F-4D97-AF65-F5344CB8AC3E}">
        <p14:creationId xmlns:p14="http://schemas.microsoft.com/office/powerpoint/2010/main" val="15325517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A1FC1-C9E5-4C86-9FFE-002D87FB6602}"/>
              </a:ext>
            </a:extLst>
          </p:cNvPr>
          <p:cNvSpPr>
            <a:spLocks noGrp="1"/>
          </p:cNvSpPr>
          <p:nvPr>
            <p:ph type="ctrTitle"/>
          </p:nvPr>
        </p:nvSpPr>
        <p:spPr/>
        <p:txBody>
          <a:bodyPr/>
          <a:lstStyle/>
          <a:p>
            <a:r>
              <a:rPr lang="en-US" dirty="0"/>
              <a:t>What is CCTE?</a:t>
            </a:r>
          </a:p>
        </p:txBody>
      </p:sp>
      <p:sp>
        <p:nvSpPr>
          <p:cNvPr id="3" name="Subtitle 2">
            <a:extLst>
              <a:ext uri="{FF2B5EF4-FFF2-40B4-BE49-F238E27FC236}">
                <a16:creationId xmlns:a16="http://schemas.microsoft.com/office/drawing/2014/main" id="{91AA1547-29D5-4632-B220-54831E622B65}"/>
              </a:ext>
            </a:extLst>
          </p:cNvPr>
          <p:cNvSpPr>
            <a:spLocks noGrp="1"/>
          </p:cNvSpPr>
          <p:nvPr>
            <p:ph type="subTitle" idx="1"/>
          </p:nvPr>
        </p:nvSpPr>
        <p:spPr/>
        <p:txBody>
          <a:bodyPr/>
          <a:lstStyle/>
          <a:p>
            <a:r>
              <a:rPr lang="en-US" dirty="0"/>
              <a:t>College, Career, and Technical Education</a:t>
            </a:r>
          </a:p>
        </p:txBody>
      </p:sp>
    </p:spTree>
    <p:extLst>
      <p:ext uri="{BB962C8B-B14F-4D97-AF65-F5344CB8AC3E}">
        <p14:creationId xmlns:p14="http://schemas.microsoft.com/office/powerpoint/2010/main" val="936143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35D222D-8F61-403E-B06E-B8FC8323F4D2}"/>
              </a:ext>
            </a:extLst>
          </p:cNvPr>
          <p:cNvPicPr>
            <a:picLocks noChangeAspect="1"/>
          </p:cNvPicPr>
          <p:nvPr/>
        </p:nvPicPr>
        <p:blipFill>
          <a:blip r:embed="rId2"/>
          <a:stretch>
            <a:fillRect/>
          </a:stretch>
        </p:blipFill>
        <p:spPr>
          <a:xfrm>
            <a:off x="869718" y="1042305"/>
            <a:ext cx="10452564" cy="4002497"/>
          </a:xfrm>
          <a:prstGeom prst="rect">
            <a:avLst/>
          </a:prstGeom>
        </p:spPr>
      </p:pic>
    </p:spTree>
    <p:extLst>
      <p:ext uri="{BB962C8B-B14F-4D97-AF65-F5344CB8AC3E}">
        <p14:creationId xmlns:p14="http://schemas.microsoft.com/office/powerpoint/2010/main" val="1317012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FF289-4D97-40F8-81C4-2C23E04EE9EE}"/>
              </a:ext>
            </a:extLst>
          </p:cNvPr>
          <p:cNvSpPr>
            <a:spLocks noGrp="1"/>
          </p:cNvSpPr>
          <p:nvPr>
            <p:ph type="title"/>
          </p:nvPr>
        </p:nvSpPr>
        <p:spPr>
          <a:xfrm>
            <a:off x="593036" y="365125"/>
            <a:ext cx="11005928" cy="1325563"/>
          </a:xfrm>
          <a:solidFill>
            <a:schemeClr val="accent1">
              <a:lumMod val="60000"/>
              <a:lumOff val="40000"/>
            </a:schemeClr>
          </a:solidFill>
        </p:spPr>
        <p:txBody>
          <a:bodyPr/>
          <a:lstStyle/>
          <a:p>
            <a:pPr algn="ctr"/>
            <a:r>
              <a:rPr lang="en-US" dirty="0"/>
              <a:t>Career Clusters</a:t>
            </a:r>
          </a:p>
        </p:txBody>
      </p:sp>
      <p:sp>
        <p:nvSpPr>
          <p:cNvPr id="3" name="Content Placeholder 2">
            <a:extLst>
              <a:ext uri="{FF2B5EF4-FFF2-40B4-BE49-F238E27FC236}">
                <a16:creationId xmlns:a16="http://schemas.microsoft.com/office/drawing/2014/main" id="{CD3779F4-0415-438F-BB15-A5470FA3B531}"/>
              </a:ext>
            </a:extLst>
          </p:cNvPr>
          <p:cNvSpPr>
            <a:spLocks noGrp="1"/>
          </p:cNvSpPr>
          <p:nvPr>
            <p:ph sz="half" idx="2"/>
          </p:nvPr>
        </p:nvSpPr>
        <p:spPr>
          <a:xfrm>
            <a:off x="593036" y="1385405"/>
            <a:ext cx="5480740" cy="4867911"/>
          </a:xfrm>
          <a:solidFill>
            <a:schemeClr val="accent1">
              <a:lumMod val="60000"/>
              <a:lumOff val="40000"/>
            </a:schemeClr>
          </a:solidFill>
        </p:spPr>
        <p:txBody>
          <a:bodyPr>
            <a:noAutofit/>
          </a:bodyPr>
          <a:lstStyle/>
          <a:p>
            <a:pPr marL="0" indent="0">
              <a:lnSpc>
                <a:spcPct val="150000"/>
              </a:lnSpc>
              <a:spcBef>
                <a:spcPts val="0"/>
              </a:spcBef>
              <a:buNone/>
            </a:pPr>
            <a:r>
              <a:rPr lang="en-US" sz="2400" dirty="0"/>
              <a:t>Advanced Manufacturing</a:t>
            </a:r>
          </a:p>
          <a:p>
            <a:pPr marL="0" indent="0">
              <a:lnSpc>
                <a:spcPct val="150000"/>
              </a:lnSpc>
              <a:spcBef>
                <a:spcPts val="0"/>
              </a:spcBef>
              <a:buNone/>
            </a:pPr>
            <a:r>
              <a:rPr lang="en-US" sz="2400" dirty="0"/>
              <a:t>Agriculture, Food, &amp; Natural Resources</a:t>
            </a:r>
          </a:p>
          <a:p>
            <a:pPr marL="0" indent="0">
              <a:lnSpc>
                <a:spcPct val="150000"/>
              </a:lnSpc>
              <a:spcBef>
                <a:spcPts val="0"/>
              </a:spcBef>
              <a:buNone/>
            </a:pPr>
            <a:r>
              <a:rPr lang="en-US" sz="2400" dirty="0"/>
              <a:t>Architecture &amp; Construction</a:t>
            </a:r>
          </a:p>
          <a:p>
            <a:pPr marL="0" indent="0">
              <a:lnSpc>
                <a:spcPct val="150000"/>
              </a:lnSpc>
              <a:spcBef>
                <a:spcPts val="0"/>
              </a:spcBef>
              <a:buNone/>
            </a:pPr>
            <a:r>
              <a:rPr lang="en-US" sz="2400" dirty="0"/>
              <a:t>Arts, A/V Technology, &amp; Communications</a:t>
            </a:r>
          </a:p>
          <a:p>
            <a:pPr marL="0" indent="0">
              <a:lnSpc>
                <a:spcPct val="150000"/>
              </a:lnSpc>
              <a:spcBef>
                <a:spcPts val="0"/>
              </a:spcBef>
              <a:buNone/>
            </a:pPr>
            <a:r>
              <a:rPr lang="en-US" sz="2400" dirty="0"/>
              <a:t>Business Management &amp; Administration</a:t>
            </a:r>
          </a:p>
          <a:p>
            <a:pPr marL="0" indent="0">
              <a:lnSpc>
                <a:spcPct val="150000"/>
              </a:lnSpc>
              <a:spcBef>
                <a:spcPts val="0"/>
              </a:spcBef>
              <a:buNone/>
            </a:pPr>
            <a:r>
              <a:rPr lang="en-US" sz="2400" dirty="0"/>
              <a:t>Education &amp; Training</a:t>
            </a:r>
          </a:p>
          <a:p>
            <a:pPr marL="0" indent="0">
              <a:lnSpc>
                <a:spcPct val="150000"/>
              </a:lnSpc>
              <a:spcBef>
                <a:spcPts val="0"/>
              </a:spcBef>
              <a:buNone/>
            </a:pPr>
            <a:r>
              <a:rPr lang="en-US" sz="2400" dirty="0"/>
              <a:t>Finance</a:t>
            </a:r>
          </a:p>
          <a:p>
            <a:pPr marL="0" indent="0">
              <a:lnSpc>
                <a:spcPct val="150000"/>
              </a:lnSpc>
              <a:spcBef>
                <a:spcPts val="0"/>
              </a:spcBef>
              <a:buNone/>
            </a:pPr>
            <a:r>
              <a:rPr lang="en-US" sz="2400" dirty="0"/>
              <a:t>Government &amp; Public Administration</a:t>
            </a:r>
          </a:p>
        </p:txBody>
      </p:sp>
      <p:sp>
        <p:nvSpPr>
          <p:cNvPr id="7" name="Content Placeholder 6">
            <a:extLst>
              <a:ext uri="{FF2B5EF4-FFF2-40B4-BE49-F238E27FC236}">
                <a16:creationId xmlns:a16="http://schemas.microsoft.com/office/drawing/2014/main" id="{87B457AA-3748-4DCB-BE41-308C5B3073F9}"/>
              </a:ext>
            </a:extLst>
          </p:cNvPr>
          <p:cNvSpPr>
            <a:spLocks noGrp="1"/>
          </p:cNvSpPr>
          <p:nvPr>
            <p:ph sz="quarter" idx="4"/>
          </p:nvPr>
        </p:nvSpPr>
        <p:spPr>
          <a:xfrm>
            <a:off x="6096000" y="1385405"/>
            <a:ext cx="5502964" cy="4867911"/>
          </a:xfrm>
          <a:solidFill>
            <a:schemeClr val="accent1">
              <a:lumMod val="60000"/>
              <a:lumOff val="40000"/>
            </a:schemeClr>
          </a:solidFill>
        </p:spPr>
        <p:txBody>
          <a:bodyPr>
            <a:normAutofit fontScale="47500" lnSpcReduction="20000"/>
          </a:bodyPr>
          <a:lstStyle/>
          <a:p>
            <a:pPr marL="0" indent="0">
              <a:lnSpc>
                <a:spcPct val="170000"/>
              </a:lnSpc>
              <a:spcBef>
                <a:spcPts val="0"/>
              </a:spcBef>
              <a:buNone/>
            </a:pPr>
            <a:r>
              <a:rPr lang="en-US" sz="5100" dirty="0"/>
              <a:t>Health Science</a:t>
            </a:r>
          </a:p>
          <a:p>
            <a:pPr marL="0" indent="0">
              <a:lnSpc>
                <a:spcPct val="170000"/>
              </a:lnSpc>
              <a:spcBef>
                <a:spcPts val="0"/>
              </a:spcBef>
              <a:buNone/>
            </a:pPr>
            <a:r>
              <a:rPr lang="en-US" sz="5100" dirty="0"/>
              <a:t>Hospitality &amp; Tourism</a:t>
            </a:r>
          </a:p>
          <a:p>
            <a:pPr marL="0" indent="0">
              <a:lnSpc>
                <a:spcPct val="170000"/>
              </a:lnSpc>
              <a:spcBef>
                <a:spcPts val="0"/>
              </a:spcBef>
              <a:buNone/>
            </a:pPr>
            <a:r>
              <a:rPr lang="en-US" sz="5100" dirty="0"/>
              <a:t>Human Services</a:t>
            </a:r>
          </a:p>
          <a:p>
            <a:pPr marL="0" indent="0">
              <a:lnSpc>
                <a:spcPct val="170000"/>
              </a:lnSpc>
              <a:spcBef>
                <a:spcPts val="0"/>
              </a:spcBef>
              <a:buNone/>
            </a:pPr>
            <a:r>
              <a:rPr lang="en-US" sz="5100" dirty="0"/>
              <a:t>Information Technology</a:t>
            </a:r>
          </a:p>
          <a:p>
            <a:pPr marL="0" indent="0">
              <a:lnSpc>
                <a:spcPct val="170000"/>
              </a:lnSpc>
              <a:spcBef>
                <a:spcPts val="0"/>
              </a:spcBef>
              <a:buNone/>
            </a:pPr>
            <a:r>
              <a:rPr lang="en-US" sz="5100" dirty="0"/>
              <a:t>Law, Public Safety, Corrections, &amp; Security</a:t>
            </a:r>
          </a:p>
          <a:p>
            <a:pPr marL="0" indent="0">
              <a:lnSpc>
                <a:spcPct val="170000"/>
              </a:lnSpc>
              <a:spcBef>
                <a:spcPts val="0"/>
              </a:spcBef>
              <a:buNone/>
            </a:pPr>
            <a:r>
              <a:rPr lang="en-US" sz="5100" dirty="0"/>
              <a:t>Marketing</a:t>
            </a:r>
          </a:p>
          <a:p>
            <a:pPr marL="0" indent="0">
              <a:lnSpc>
                <a:spcPct val="170000"/>
              </a:lnSpc>
              <a:spcBef>
                <a:spcPts val="0"/>
              </a:spcBef>
              <a:buNone/>
            </a:pPr>
            <a:r>
              <a:rPr lang="en-US" sz="5100" dirty="0"/>
              <a:t>STEM</a:t>
            </a:r>
          </a:p>
          <a:p>
            <a:pPr marL="0" indent="0">
              <a:lnSpc>
                <a:spcPct val="170000"/>
              </a:lnSpc>
              <a:spcBef>
                <a:spcPts val="0"/>
              </a:spcBef>
              <a:buNone/>
            </a:pPr>
            <a:r>
              <a:rPr lang="en-US" sz="5100" dirty="0"/>
              <a:t>Transportation, Distribution, &amp; Logistics</a:t>
            </a:r>
          </a:p>
          <a:p>
            <a:endParaRPr lang="en-US" dirty="0"/>
          </a:p>
        </p:txBody>
      </p:sp>
    </p:spTree>
    <p:extLst>
      <p:ext uri="{BB962C8B-B14F-4D97-AF65-F5344CB8AC3E}">
        <p14:creationId xmlns:p14="http://schemas.microsoft.com/office/powerpoint/2010/main" val="1164686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8C942-8DAA-4920-A20C-922147D9FC4F}"/>
              </a:ext>
            </a:extLst>
          </p:cNvPr>
          <p:cNvSpPr>
            <a:spLocks noGrp="1"/>
          </p:cNvSpPr>
          <p:nvPr>
            <p:ph type="title"/>
          </p:nvPr>
        </p:nvSpPr>
        <p:spPr/>
        <p:txBody>
          <a:bodyPr/>
          <a:lstStyle/>
          <a:p>
            <a:pPr algn="ctr"/>
            <a:r>
              <a:rPr lang="en-US" dirty="0"/>
              <a:t>Advanced Manufacturing</a:t>
            </a:r>
          </a:p>
        </p:txBody>
      </p:sp>
      <p:sp>
        <p:nvSpPr>
          <p:cNvPr id="3" name="Content Placeholder 2">
            <a:extLst>
              <a:ext uri="{FF2B5EF4-FFF2-40B4-BE49-F238E27FC236}">
                <a16:creationId xmlns:a16="http://schemas.microsoft.com/office/drawing/2014/main" id="{41EF1D84-30E0-4F7B-8300-36BD0E615150}"/>
              </a:ext>
            </a:extLst>
          </p:cNvPr>
          <p:cNvSpPr>
            <a:spLocks noGrp="1"/>
          </p:cNvSpPr>
          <p:nvPr>
            <p:ph idx="1"/>
          </p:nvPr>
        </p:nvSpPr>
        <p:spPr/>
        <p:txBody>
          <a:bodyPr/>
          <a:lstStyle/>
          <a:p>
            <a:r>
              <a:rPr lang="en-US" dirty="0"/>
              <a:t>Machining Technology </a:t>
            </a:r>
          </a:p>
          <a:p>
            <a:r>
              <a:rPr lang="en-US" dirty="0"/>
              <a:t>Electromechanical Technology </a:t>
            </a:r>
          </a:p>
          <a:p>
            <a:r>
              <a:rPr lang="en-US" dirty="0"/>
              <a:t>Mechatronics </a:t>
            </a:r>
          </a:p>
          <a:p>
            <a:r>
              <a:rPr lang="en-US" dirty="0"/>
              <a:t>Welding </a:t>
            </a:r>
          </a:p>
          <a:p>
            <a:endParaRPr lang="en-US" dirty="0"/>
          </a:p>
        </p:txBody>
      </p:sp>
    </p:spTree>
    <p:extLst>
      <p:ext uri="{BB962C8B-B14F-4D97-AF65-F5344CB8AC3E}">
        <p14:creationId xmlns:p14="http://schemas.microsoft.com/office/powerpoint/2010/main" val="4270841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DF480-6BB0-4195-964E-EC9B9EFF0B4E}"/>
              </a:ext>
            </a:extLst>
          </p:cNvPr>
          <p:cNvSpPr>
            <a:spLocks noGrp="1"/>
          </p:cNvSpPr>
          <p:nvPr>
            <p:ph type="title"/>
          </p:nvPr>
        </p:nvSpPr>
        <p:spPr/>
        <p:txBody>
          <a:bodyPr/>
          <a:lstStyle/>
          <a:p>
            <a:pPr algn="ctr"/>
            <a:r>
              <a:rPr lang="en-US" dirty="0"/>
              <a:t>Agriculture, Food, &amp; Natural Resources</a:t>
            </a:r>
            <a:br>
              <a:rPr lang="en-US" dirty="0"/>
            </a:br>
            <a:endParaRPr lang="en-US" dirty="0"/>
          </a:p>
        </p:txBody>
      </p:sp>
      <p:sp>
        <p:nvSpPr>
          <p:cNvPr id="3" name="Content Placeholder 2">
            <a:extLst>
              <a:ext uri="{FF2B5EF4-FFF2-40B4-BE49-F238E27FC236}">
                <a16:creationId xmlns:a16="http://schemas.microsoft.com/office/drawing/2014/main" id="{93609BC9-BA6B-49C9-94B4-00D280592541}"/>
              </a:ext>
            </a:extLst>
          </p:cNvPr>
          <p:cNvSpPr>
            <a:spLocks noGrp="1"/>
          </p:cNvSpPr>
          <p:nvPr>
            <p:ph idx="1"/>
          </p:nvPr>
        </p:nvSpPr>
        <p:spPr/>
        <p:txBody>
          <a:bodyPr/>
          <a:lstStyle/>
          <a:p>
            <a:r>
              <a:rPr lang="en-US" dirty="0"/>
              <a:t>Veterinary and Animal Science </a:t>
            </a:r>
          </a:p>
          <a:p>
            <a:r>
              <a:rPr lang="en-US" dirty="0"/>
              <a:t>Agricultural Engineering and Applied Technologies </a:t>
            </a:r>
          </a:p>
          <a:p>
            <a:r>
              <a:rPr lang="en-US" dirty="0"/>
              <a:t>Agribusiness </a:t>
            </a:r>
          </a:p>
          <a:p>
            <a:r>
              <a:rPr lang="en-US" dirty="0"/>
              <a:t>Food Science </a:t>
            </a:r>
          </a:p>
          <a:p>
            <a:r>
              <a:rPr lang="en-US" dirty="0"/>
              <a:t>Horticulture Science </a:t>
            </a:r>
          </a:p>
          <a:p>
            <a:r>
              <a:rPr lang="en-US" dirty="0"/>
              <a:t>Environmental and Natural Resource Management </a:t>
            </a:r>
          </a:p>
          <a:p>
            <a:endParaRPr lang="en-US" dirty="0"/>
          </a:p>
        </p:txBody>
      </p:sp>
    </p:spTree>
    <p:extLst>
      <p:ext uri="{BB962C8B-B14F-4D97-AF65-F5344CB8AC3E}">
        <p14:creationId xmlns:p14="http://schemas.microsoft.com/office/powerpoint/2010/main" val="3521774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E7961-D0C8-4A8C-9277-727553E65BA7}"/>
              </a:ext>
            </a:extLst>
          </p:cNvPr>
          <p:cNvSpPr>
            <a:spLocks noGrp="1"/>
          </p:cNvSpPr>
          <p:nvPr>
            <p:ph type="title"/>
          </p:nvPr>
        </p:nvSpPr>
        <p:spPr/>
        <p:txBody>
          <a:bodyPr/>
          <a:lstStyle/>
          <a:p>
            <a:pPr algn="ctr"/>
            <a:r>
              <a:rPr lang="en-US" dirty="0"/>
              <a:t>Architecture &amp; Construction</a:t>
            </a:r>
          </a:p>
        </p:txBody>
      </p:sp>
      <p:sp>
        <p:nvSpPr>
          <p:cNvPr id="3" name="Content Placeholder 2">
            <a:extLst>
              <a:ext uri="{FF2B5EF4-FFF2-40B4-BE49-F238E27FC236}">
                <a16:creationId xmlns:a16="http://schemas.microsoft.com/office/drawing/2014/main" id="{EC803845-2103-49F7-9D1B-6F52C6A5000E}"/>
              </a:ext>
            </a:extLst>
          </p:cNvPr>
          <p:cNvSpPr>
            <a:spLocks noGrp="1"/>
          </p:cNvSpPr>
          <p:nvPr>
            <p:ph idx="1"/>
          </p:nvPr>
        </p:nvSpPr>
        <p:spPr/>
        <p:txBody>
          <a:bodyPr/>
          <a:lstStyle/>
          <a:p>
            <a:r>
              <a:rPr lang="en-US" dirty="0"/>
              <a:t>Residential &amp; Commercial Construction </a:t>
            </a:r>
          </a:p>
          <a:p>
            <a:r>
              <a:rPr lang="en-US" sz="3600" b="1" dirty="0"/>
              <a:t>Structural Systems </a:t>
            </a:r>
          </a:p>
          <a:p>
            <a:r>
              <a:rPr lang="en-US" dirty="0"/>
              <a:t>Mechanical, Electrical, &amp; Plumbing (MEP) Systems </a:t>
            </a:r>
          </a:p>
          <a:p>
            <a:r>
              <a:rPr lang="en-US" dirty="0"/>
              <a:t>Architectural &amp; Engineering Design </a:t>
            </a:r>
          </a:p>
          <a:p>
            <a:r>
              <a:rPr lang="en-US" dirty="0"/>
              <a:t>Interior Design</a:t>
            </a:r>
            <a:r>
              <a:rPr lang="en-US" b="1" dirty="0"/>
              <a:t> </a:t>
            </a:r>
          </a:p>
          <a:p>
            <a:endParaRPr lang="en-US" dirty="0"/>
          </a:p>
        </p:txBody>
      </p:sp>
    </p:spTree>
    <p:extLst>
      <p:ext uri="{BB962C8B-B14F-4D97-AF65-F5344CB8AC3E}">
        <p14:creationId xmlns:p14="http://schemas.microsoft.com/office/powerpoint/2010/main" val="1661488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15961-6EC9-4E0F-9CC3-69472F3D419A}"/>
              </a:ext>
            </a:extLst>
          </p:cNvPr>
          <p:cNvSpPr>
            <a:spLocks noGrp="1"/>
          </p:cNvSpPr>
          <p:nvPr>
            <p:ph type="title"/>
          </p:nvPr>
        </p:nvSpPr>
        <p:spPr/>
        <p:txBody>
          <a:bodyPr/>
          <a:lstStyle/>
          <a:p>
            <a:pPr algn="ctr"/>
            <a:r>
              <a:rPr lang="en-US" dirty="0"/>
              <a:t>Arts, A/V Technology, &amp; Communications</a:t>
            </a:r>
            <a:br>
              <a:rPr lang="en-US" dirty="0"/>
            </a:br>
            <a:endParaRPr lang="en-US" dirty="0"/>
          </a:p>
        </p:txBody>
      </p:sp>
      <p:sp>
        <p:nvSpPr>
          <p:cNvPr id="3" name="Content Placeholder 2">
            <a:extLst>
              <a:ext uri="{FF2B5EF4-FFF2-40B4-BE49-F238E27FC236}">
                <a16:creationId xmlns:a16="http://schemas.microsoft.com/office/drawing/2014/main" id="{78C25F1A-E813-4527-9B4F-5E226FBCBCED}"/>
              </a:ext>
            </a:extLst>
          </p:cNvPr>
          <p:cNvSpPr>
            <a:spLocks noGrp="1"/>
          </p:cNvSpPr>
          <p:nvPr>
            <p:ph idx="1"/>
          </p:nvPr>
        </p:nvSpPr>
        <p:spPr/>
        <p:txBody>
          <a:bodyPr/>
          <a:lstStyle/>
          <a:p>
            <a:r>
              <a:rPr lang="en-US" dirty="0"/>
              <a:t>Digital Arts &amp; Design </a:t>
            </a:r>
          </a:p>
          <a:p>
            <a:r>
              <a:rPr lang="en-US" sz="3600" b="1" dirty="0"/>
              <a:t>Audio/Visual Production (NEW at GHS!)</a:t>
            </a:r>
          </a:p>
          <a:p>
            <a:r>
              <a:rPr lang="en-US" dirty="0"/>
              <a:t>Fashion Design </a:t>
            </a:r>
          </a:p>
          <a:p>
            <a:endParaRPr lang="en-US" dirty="0"/>
          </a:p>
        </p:txBody>
      </p:sp>
    </p:spTree>
    <p:extLst>
      <p:ext uri="{BB962C8B-B14F-4D97-AF65-F5344CB8AC3E}">
        <p14:creationId xmlns:p14="http://schemas.microsoft.com/office/powerpoint/2010/main" val="145333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783C4-C739-4CA5-B949-A13A20554CEC}"/>
              </a:ext>
            </a:extLst>
          </p:cNvPr>
          <p:cNvSpPr>
            <a:spLocks noGrp="1"/>
          </p:cNvSpPr>
          <p:nvPr>
            <p:ph type="title"/>
          </p:nvPr>
        </p:nvSpPr>
        <p:spPr/>
        <p:txBody>
          <a:bodyPr/>
          <a:lstStyle/>
          <a:p>
            <a:pPr algn="ctr"/>
            <a:r>
              <a:rPr lang="en-US" dirty="0"/>
              <a:t>Business Management &amp; Administration</a:t>
            </a:r>
          </a:p>
        </p:txBody>
      </p:sp>
      <p:sp>
        <p:nvSpPr>
          <p:cNvPr id="3" name="Content Placeholder 2">
            <a:extLst>
              <a:ext uri="{FF2B5EF4-FFF2-40B4-BE49-F238E27FC236}">
                <a16:creationId xmlns:a16="http://schemas.microsoft.com/office/drawing/2014/main" id="{EA478E90-1958-47B5-B694-1CC2A080659C}"/>
              </a:ext>
            </a:extLst>
          </p:cNvPr>
          <p:cNvSpPr>
            <a:spLocks noGrp="1"/>
          </p:cNvSpPr>
          <p:nvPr>
            <p:ph idx="1"/>
          </p:nvPr>
        </p:nvSpPr>
        <p:spPr/>
        <p:txBody>
          <a:bodyPr/>
          <a:lstStyle/>
          <a:p>
            <a:r>
              <a:rPr lang="en-US" sz="3600" b="1" dirty="0"/>
              <a:t>Business Management </a:t>
            </a:r>
          </a:p>
          <a:p>
            <a:r>
              <a:rPr lang="en-US" dirty="0"/>
              <a:t>Health Services Administration </a:t>
            </a:r>
          </a:p>
          <a:p>
            <a:r>
              <a:rPr lang="en-US" dirty="0"/>
              <a:t>Human Resource Management </a:t>
            </a:r>
          </a:p>
          <a:p>
            <a:r>
              <a:rPr lang="en-US" dirty="0"/>
              <a:t>Office Management </a:t>
            </a:r>
          </a:p>
          <a:p>
            <a:endParaRPr lang="en-US" dirty="0"/>
          </a:p>
        </p:txBody>
      </p:sp>
    </p:spTree>
    <p:extLst>
      <p:ext uri="{BB962C8B-B14F-4D97-AF65-F5344CB8AC3E}">
        <p14:creationId xmlns:p14="http://schemas.microsoft.com/office/powerpoint/2010/main" val="1944021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9D5EC-6339-4F0B-8902-22778DA4BE1D}"/>
              </a:ext>
            </a:extLst>
          </p:cNvPr>
          <p:cNvSpPr>
            <a:spLocks noGrp="1"/>
          </p:cNvSpPr>
          <p:nvPr>
            <p:ph type="title"/>
          </p:nvPr>
        </p:nvSpPr>
        <p:spPr/>
        <p:txBody>
          <a:bodyPr/>
          <a:lstStyle/>
          <a:p>
            <a:pPr algn="ctr"/>
            <a:r>
              <a:rPr lang="en-US" dirty="0"/>
              <a:t>Education &amp; Training</a:t>
            </a:r>
          </a:p>
        </p:txBody>
      </p:sp>
      <p:sp>
        <p:nvSpPr>
          <p:cNvPr id="3" name="Content Placeholder 2">
            <a:extLst>
              <a:ext uri="{FF2B5EF4-FFF2-40B4-BE49-F238E27FC236}">
                <a16:creationId xmlns:a16="http://schemas.microsoft.com/office/drawing/2014/main" id="{904C885A-374B-44BE-8170-DC2AF50DDBA7}"/>
              </a:ext>
            </a:extLst>
          </p:cNvPr>
          <p:cNvSpPr>
            <a:spLocks noGrp="1"/>
          </p:cNvSpPr>
          <p:nvPr>
            <p:ph idx="1"/>
          </p:nvPr>
        </p:nvSpPr>
        <p:spPr/>
        <p:txBody>
          <a:bodyPr/>
          <a:lstStyle/>
          <a:p>
            <a:r>
              <a:rPr lang="en-US" sz="3400" b="1" dirty="0"/>
              <a:t>Early Childhood Education Careers (Pre-K-4) </a:t>
            </a:r>
          </a:p>
          <a:p>
            <a:r>
              <a:rPr lang="en-US" dirty="0"/>
              <a:t>Educational Therapy and Support </a:t>
            </a:r>
          </a:p>
          <a:p>
            <a:r>
              <a:rPr lang="en-US" dirty="0"/>
              <a:t>Teaching as a Profession (K-12) </a:t>
            </a:r>
          </a:p>
          <a:p>
            <a:endParaRPr lang="en-US" dirty="0"/>
          </a:p>
        </p:txBody>
      </p:sp>
    </p:spTree>
    <p:extLst>
      <p:ext uri="{BB962C8B-B14F-4D97-AF65-F5344CB8AC3E}">
        <p14:creationId xmlns:p14="http://schemas.microsoft.com/office/powerpoint/2010/main" val="2065349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98FA4-A9D8-495F-A872-CF8D864D85E7}"/>
              </a:ext>
            </a:extLst>
          </p:cNvPr>
          <p:cNvSpPr>
            <a:spLocks noGrp="1"/>
          </p:cNvSpPr>
          <p:nvPr>
            <p:ph type="title"/>
          </p:nvPr>
        </p:nvSpPr>
        <p:spPr/>
        <p:txBody>
          <a:bodyPr/>
          <a:lstStyle/>
          <a:p>
            <a:pPr algn="ctr"/>
            <a:r>
              <a:rPr lang="en-US" dirty="0"/>
              <a:t>Finance</a:t>
            </a:r>
          </a:p>
        </p:txBody>
      </p:sp>
      <p:sp>
        <p:nvSpPr>
          <p:cNvPr id="3" name="Content Placeholder 2">
            <a:extLst>
              <a:ext uri="{FF2B5EF4-FFF2-40B4-BE49-F238E27FC236}">
                <a16:creationId xmlns:a16="http://schemas.microsoft.com/office/drawing/2014/main" id="{1A8B5562-D057-4460-A784-BEE795EB319A}"/>
              </a:ext>
            </a:extLst>
          </p:cNvPr>
          <p:cNvSpPr>
            <a:spLocks noGrp="1"/>
          </p:cNvSpPr>
          <p:nvPr>
            <p:ph idx="1"/>
          </p:nvPr>
        </p:nvSpPr>
        <p:spPr/>
        <p:txBody>
          <a:bodyPr/>
          <a:lstStyle/>
          <a:p>
            <a:r>
              <a:rPr lang="en-US" dirty="0"/>
              <a:t>Accounting </a:t>
            </a:r>
          </a:p>
          <a:p>
            <a:r>
              <a:rPr lang="en-US" dirty="0"/>
              <a:t>Banking and Finance </a:t>
            </a:r>
          </a:p>
          <a:p>
            <a:endParaRPr lang="en-US" dirty="0"/>
          </a:p>
        </p:txBody>
      </p:sp>
    </p:spTree>
    <p:extLst>
      <p:ext uri="{BB962C8B-B14F-4D97-AF65-F5344CB8AC3E}">
        <p14:creationId xmlns:p14="http://schemas.microsoft.com/office/powerpoint/2010/main" val="2759213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778AA-69EC-4793-963E-5601D2D5FB3D}"/>
              </a:ext>
            </a:extLst>
          </p:cNvPr>
          <p:cNvSpPr>
            <a:spLocks noGrp="1"/>
          </p:cNvSpPr>
          <p:nvPr>
            <p:ph type="title"/>
          </p:nvPr>
        </p:nvSpPr>
        <p:spPr/>
        <p:txBody>
          <a:bodyPr/>
          <a:lstStyle/>
          <a:p>
            <a:pPr algn="ctr"/>
            <a:r>
              <a:rPr lang="en-US" dirty="0"/>
              <a:t>Government &amp; Public Administration</a:t>
            </a:r>
          </a:p>
        </p:txBody>
      </p:sp>
      <p:sp>
        <p:nvSpPr>
          <p:cNvPr id="3" name="Content Placeholder 2">
            <a:extLst>
              <a:ext uri="{FF2B5EF4-FFF2-40B4-BE49-F238E27FC236}">
                <a16:creationId xmlns:a16="http://schemas.microsoft.com/office/drawing/2014/main" id="{CE8CB5EE-2BE3-4D40-AB71-D3C75347D764}"/>
              </a:ext>
            </a:extLst>
          </p:cNvPr>
          <p:cNvSpPr>
            <a:spLocks noGrp="1"/>
          </p:cNvSpPr>
          <p:nvPr>
            <p:ph idx="1"/>
          </p:nvPr>
        </p:nvSpPr>
        <p:spPr/>
        <p:txBody>
          <a:bodyPr/>
          <a:lstStyle/>
          <a:p>
            <a:r>
              <a:rPr lang="en-US" dirty="0"/>
              <a:t>Public Management and Administration</a:t>
            </a:r>
          </a:p>
          <a:p>
            <a:endParaRPr lang="en-US" dirty="0"/>
          </a:p>
        </p:txBody>
      </p:sp>
    </p:spTree>
    <p:extLst>
      <p:ext uri="{BB962C8B-B14F-4D97-AF65-F5344CB8AC3E}">
        <p14:creationId xmlns:p14="http://schemas.microsoft.com/office/powerpoint/2010/main" val="2213223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B6B47-5B6C-4119-956B-631643FB225E}"/>
              </a:ext>
            </a:extLst>
          </p:cNvPr>
          <p:cNvSpPr>
            <a:spLocks noGrp="1"/>
          </p:cNvSpPr>
          <p:nvPr>
            <p:ph type="title"/>
          </p:nvPr>
        </p:nvSpPr>
        <p:spPr/>
        <p:txBody>
          <a:bodyPr/>
          <a:lstStyle/>
          <a:p>
            <a:pPr algn="ctr"/>
            <a:r>
              <a:rPr lang="en-US" dirty="0"/>
              <a:t>What is CCTE?</a:t>
            </a:r>
          </a:p>
        </p:txBody>
      </p:sp>
      <p:sp>
        <p:nvSpPr>
          <p:cNvPr id="3" name="Content Placeholder 2">
            <a:extLst>
              <a:ext uri="{FF2B5EF4-FFF2-40B4-BE49-F238E27FC236}">
                <a16:creationId xmlns:a16="http://schemas.microsoft.com/office/drawing/2014/main" id="{F165181C-BCB4-4798-93DD-23E536083CE5}"/>
              </a:ext>
            </a:extLst>
          </p:cNvPr>
          <p:cNvSpPr>
            <a:spLocks noGrp="1"/>
          </p:cNvSpPr>
          <p:nvPr>
            <p:ph idx="1"/>
          </p:nvPr>
        </p:nvSpPr>
        <p:spPr/>
        <p:txBody>
          <a:bodyPr>
            <a:normAutofit/>
          </a:bodyPr>
          <a:lstStyle/>
          <a:p>
            <a:r>
              <a:rPr lang="en-US" dirty="0"/>
              <a:t>The </a:t>
            </a:r>
            <a:r>
              <a:rPr lang="en-US" b="1" dirty="0"/>
              <a:t>Carl D. Perkins Vocational and Technical Education Act</a:t>
            </a:r>
            <a:r>
              <a:rPr lang="en-US" dirty="0"/>
              <a:t> was first authorized by the federal government in 1984 and reauthorized in 1998, 2006 and 2018.  </a:t>
            </a:r>
          </a:p>
          <a:p>
            <a:r>
              <a:rPr lang="en-US" dirty="0"/>
              <a:t>Named for Carl D. Perkins, the act aims to increase the quality of technical education within the United States in order to help the economy. </a:t>
            </a:r>
          </a:p>
          <a:p>
            <a:endParaRPr lang="en-US" dirty="0"/>
          </a:p>
        </p:txBody>
      </p:sp>
    </p:spTree>
    <p:extLst>
      <p:ext uri="{BB962C8B-B14F-4D97-AF65-F5344CB8AC3E}">
        <p14:creationId xmlns:p14="http://schemas.microsoft.com/office/powerpoint/2010/main" val="2477214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62B6F-21B2-44BE-A498-94DC498EBB44}"/>
              </a:ext>
            </a:extLst>
          </p:cNvPr>
          <p:cNvSpPr>
            <a:spLocks noGrp="1"/>
          </p:cNvSpPr>
          <p:nvPr>
            <p:ph type="title"/>
          </p:nvPr>
        </p:nvSpPr>
        <p:spPr/>
        <p:txBody>
          <a:bodyPr/>
          <a:lstStyle/>
          <a:p>
            <a:pPr algn="ctr"/>
            <a:r>
              <a:rPr lang="en-US" dirty="0"/>
              <a:t>Health Science</a:t>
            </a:r>
          </a:p>
        </p:txBody>
      </p:sp>
      <p:sp>
        <p:nvSpPr>
          <p:cNvPr id="3" name="Content Placeholder 2">
            <a:extLst>
              <a:ext uri="{FF2B5EF4-FFF2-40B4-BE49-F238E27FC236}">
                <a16:creationId xmlns:a16="http://schemas.microsoft.com/office/drawing/2014/main" id="{5A296B05-A3C2-4645-9B76-09CB8288A5E5}"/>
              </a:ext>
            </a:extLst>
          </p:cNvPr>
          <p:cNvSpPr>
            <a:spLocks noGrp="1"/>
          </p:cNvSpPr>
          <p:nvPr>
            <p:ph idx="1"/>
          </p:nvPr>
        </p:nvSpPr>
        <p:spPr/>
        <p:txBody>
          <a:bodyPr>
            <a:normAutofit lnSpcReduction="10000"/>
          </a:bodyPr>
          <a:lstStyle/>
          <a:p>
            <a:r>
              <a:rPr lang="en-US" dirty="0"/>
              <a:t>Diagnostic Services </a:t>
            </a:r>
          </a:p>
          <a:p>
            <a:r>
              <a:rPr lang="en-US" dirty="0"/>
              <a:t>Emergency Services </a:t>
            </a:r>
          </a:p>
          <a:p>
            <a:r>
              <a:rPr lang="en-US" sz="3600" b="1" dirty="0"/>
              <a:t>Nursing Services </a:t>
            </a:r>
          </a:p>
          <a:p>
            <a:r>
              <a:rPr lang="en-US" dirty="0"/>
              <a:t>Public Health </a:t>
            </a:r>
          </a:p>
          <a:p>
            <a:r>
              <a:rPr lang="en-US" dirty="0"/>
              <a:t>Sport and Human Performance </a:t>
            </a:r>
          </a:p>
          <a:p>
            <a:r>
              <a:rPr lang="en-US" sz="3600" b="1" dirty="0"/>
              <a:t>Therapeutic Services </a:t>
            </a:r>
          </a:p>
          <a:p>
            <a:endParaRPr lang="en-US" dirty="0"/>
          </a:p>
        </p:txBody>
      </p:sp>
    </p:spTree>
    <p:extLst>
      <p:ext uri="{BB962C8B-B14F-4D97-AF65-F5344CB8AC3E}">
        <p14:creationId xmlns:p14="http://schemas.microsoft.com/office/powerpoint/2010/main" val="3504203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53A30-6869-42EA-A317-2531329D170D}"/>
              </a:ext>
            </a:extLst>
          </p:cNvPr>
          <p:cNvSpPr>
            <a:spLocks noGrp="1"/>
          </p:cNvSpPr>
          <p:nvPr>
            <p:ph type="title"/>
          </p:nvPr>
        </p:nvSpPr>
        <p:spPr/>
        <p:txBody>
          <a:bodyPr/>
          <a:lstStyle/>
          <a:p>
            <a:pPr algn="ctr"/>
            <a:r>
              <a:rPr lang="en-US" dirty="0"/>
              <a:t>Hospitality &amp; Tourism</a:t>
            </a:r>
          </a:p>
        </p:txBody>
      </p:sp>
      <p:sp>
        <p:nvSpPr>
          <p:cNvPr id="3" name="Content Placeholder 2">
            <a:extLst>
              <a:ext uri="{FF2B5EF4-FFF2-40B4-BE49-F238E27FC236}">
                <a16:creationId xmlns:a16="http://schemas.microsoft.com/office/drawing/2014/main" id="{CFA01855-464B-4715-8FB5-8ABB96E2F88B}"/>
              </a:ext>
            </a:extLst>
          </p:cNvPr>
          <p:cNvSpPr>
            <a:spLocks noGrp="1"/>
          </p:cNvSpPr>
          <p:nvPr>
            <p:ph idx="1"/>
          </p:nvPr>
        </p:nvSpPr>
        <p:spPr/>
        <p:txBody>
          <a:bodyPr/>
          <a:lstStyle/>
          <a:p>
            <a:r>
              <a:rPr lang="en-US" dirty="0"/>
              <a:t>Culinary Arts </a:t>
            </a:r>
          </a:p>
          <a:p>
            <a:r>
              <a:rPr lang="en-US" dirty="0"/>
              <a:t>Hospitality &amp; Tourism Management </a:t>
            </a:r>
          </a:p>
          <a:p>
            <a:endParaRPr lang="en-US" dirty="0"/>
          </a:p>
        </p:txBody>
      </p:sp>
    </p:spTree>
    <p:extLst>
      <p:ext uri="{BB962C8B-B14F-4D97-AF65-F5344CB8AC3E}">
        <p14:creationId xmlns:p14="http://schemas.microsoft.com/office/powerpoint/2010/main" val="3432635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3CE00-8BDE-4137-9AC1-872311E3FC8F}"/>
              </a:ext>
            </a:extLst>
          </p:cNvPr>
          <p:cNvSpPr>
            <a:spLocks noGrp="1"/>
          </p:cNvSpPr>
          <p:nvPr>
            <p:ph type="title"/>
          </p:nvPr>
        </p:nvSpPr>
        <p:spPr/>
        <p:txBody>
          <a:bodyPr/>
          <a:lstStyle/>
          <a:p>
            <a:pPr algn="ctr"/>
            <a:r>
              <a:rPr lang="en-US" dirty="0"/>
              <a:t>Human Services</a:t>
            </a:r>
          </a:p>
        </p:txBody>
      </p:sp>
      <p:sp>
        <p:nvSpPr>
          <p:cNvPr id="3" name="Content Placeholder 2">
            <a:extLst>
              <a:ext uri="{FF2B5EF4-FFF2-40B4-BE49-F238E27FC236}">
                <a16:creationId xmlns:a16="http://schemas.microsoft.com/office/drawing/2014/main" id="{D9B9F6D5-C8C9-4C09-BFCF-9B4D0F41BB34}"/>
              </a:ext>
            </a:extLst>
          </p:cNvPr>
          <p:cNvSpPr>
            <a:spLocks noGrp="1"/>
          </p:cNvSpPr>
          <p:nvPr>
            <p:ph idx="1"/>
          </p:nvPr>
        </p:nvSpPr>
        <p:spPr/>
        <p:txBody>
          <a:bodyPr/>
          <a:lstStyle/>
          <a:p>
            <a:r>
              <a:rPr lang="en-US" dirty="0"/>
              <a:t>Human and Social Sciences </a:t>
            </a:r>
          </a:p>
          <a:p>
            <a:r>
              <a:rPr lang="en-US" dirty="0"/>
              <a:t>Dietetics and Nutrition </a:t>
            </a:r>
          </a:p>
          <a:p>
            <a:r>
              <a:rPr lang="en-US" sz="3600" b="1" dirty="0"/>
              <a:t>Cosmetology </a:t>
            </a:r>
          </a:p>
          <a:p>
            <a:r>
              <a:rPr lang="en-US" dirty="0"/>
              <a:t>Barbering </a:t>
            </a:r>
          </a:p>
          <a:p>
            <a:endParaRPr lang="en-US" dirty="0"/>
          </a:p>
        </p:txBody>
      </p:sp>
    </p:spTree>
    <p:extLst>
      <p:ext uri="{BB962C8B-B14F-4D97-AF65-F5344CB8AC3E}">
        <p14:creationId xmlns:p14="http://schemas.microsoft.com/office/powerpoint/2010/main" val="104473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25C9F-8741-46DD-9EC3-4AC60F9F4D49}"/>
              </a:ext>
            </a:extLst>
          </p:cNvPr>
          <p:cNvSpPr>
            <a:spLocks noGrp="1"/>
          </p:cNvSpPr>
          <p:nvPr>
            <p:ph type="title"/>
          </p:nvPr>
        </p:nvSpPr>
        <p:spPr/>
        <p:txBody>
          <a:bodyPr/>
          <a:lstStyle/>
          <a:p>
            <a:pPr algn="ctr"/>
            <a:r>
              <a:rPr lang="en-US" dirty="0"/>
              <a:t>Information Technology</a:t>
            </a:r>
          </a:p>
        </p:txBody>
      </p:sp>
      <p:sp>
        <p:nvSpPr>
          <p:cNvPr id="3" name="Content Placeholder 2">
            <a:extLst>
              <a:ext uri="{FF2B5EF4-FFF2-40B4-BE49-F238E27FC236}">
                <a16:creationId xmlns:a16="http://schemas.microsoft.com/office/drawing/2014/main" id="{C47AB93D-B57E-44E0-95E1-E815A3FB22B3}"/>
              </a:ext>
            </a:extLst>
          </p:cNvPr>
          <p:cNvSpPr>
            <a:spLocks noGrp="1"/>
          </p:cNvSpPr>
          <p:nvPr>
            <p:ph idx="1"/>
          </p:nvPr>
        </p:nvSpPr>
        <p:spPr/>
        <p:txBody>
          <a:bodyPr/>
          <a:lstStyle/>
          <a:p>
            <a:r>
              <a:rPr lang="en-US" sz="3600" b="1" dirty="0"/>
              <a:t>Cybersecurity (NEW at GHS!)</a:t>
            </a:r>
          </a:p>
          <a:p>
            <a:r>
              <a:rPr lang="en-US" dirty="0"/>
              <a:t>Networking Systems </a:t>
            </a:r>
          </a:p>
          <a:p>
            <a:r>
              <a:rPr lang="en-US" dirty="0"/>
              <a:t>Coding </a:t>
            </a:r>
          </a:p>
          <a:p>
            <a:r>
              <a:rPr lang="en-US" dirty="0"/>
              <a:t>Web Design </a:t>
            </a:r>
          </a:p>
          <a:p>
            <a:endParaRPr lang="en-US" dirty="0"/>
          </a:p>
        </p:txBody>
      </p:sp>
    </p:spTree>
    <p:extLst>
      <p:ext uri="{BB962C8B-B14F-4D97-AF65-F5344CB8AC3E}">
        <p14:creationId xmlns:p14="http://schemas.microsoft.com/office/powerpoint/2010/main" val="727556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30E1F-950E-4A54-AC05-55A8219B9EDB}"/>
              </a:ext>
            </a:extLst>
          </p:cNvPr>
          <p:cNvSpPr>
            <a:spLocks noGrp="1"/>
          </p:cNvSpPr>
          <p:nvPr>
            <p:ph type="title"/>
          </p:nvPr>
        </p:nvSpPr>
        <p:spPr/>
        <p:txBody>
          <a:bodyPr/>
          <a:lstStyle/>
          <a:p>
            <a:pPr algn="ctr"/>
            <a:r>
              <a:rPr lang="en-US" dirty="0"/>
              <a:t>Law, Public Safety, Corrections, &amp; Security</a:t>
            </a:r>
          </a:p>
        </p:txBody>
      </p:sp>
      <p:sp>
        <p:nvSpPr>
          <p:cNvPr id="3" name="Content Placeholder 2">
            <a:extLst>
              <a:ext uri="{FF2B5EF4-FFF2-40B4-BE49-F238E27FC236}">
                <a16:creationId xmlns:a16="http://schemas.microsoft.com/office/drawing/2014/main" id="{1F54624A-7BEF-4EC6-8F27-A677593E7419}"/>
              </a:ext>
            </a:extLst>
          </p:cNvPr>
          <p:cNvSpPr>
            <a:spLocks noGrp="1"/>
          </p:cNvSpPr>
          <p:nvPr>
            <p:ph idx="1"/>
          </p:nvPr>
        </p:nvSpPr>
        <p:spPr/>
        <p:txBody>
          <a:bodyPr/>
          <a:lstStyle/>
          <a:p>
            <a:r>
              <a:rPr lang="en-US" sz="3600" b="1" dirty="0"/>
              <a:t>Criminal Justice and Correction Services </a:t>
            </a:r>
          </a:p>
          <a:p>
            <a:r>
              <a:rPr lang="en-US" dirty="0"/>
              <a:t>Fire Management Services </a:t>
            </a:r>
          </a:p>
          <a:p>
            <a:r>
              <a:rPr lang="en-US" dirty="0"/>
              <a:t>Pre-Law </a:t>
            </a:r>
          </a:p>
          <a:p>
            <a:endParaRPr lang="en-US" dirty="0"/>
          </a:p>
        </p:txBody>
      </p:sp>
    </p:spTree>
    <p:extLst>
      <p:ext uri="{BB962C8B-B14F-4D97-AF65-F5344CB8AC3E}">
        <p14:creationId xmlns:p14="http://schemas.microsoft.com/office/powerpoint/2010/main" val="31271458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22F4A-ED29-4140-B52C-F49C47278E74}"/>
              </a:ext>
            </a:extLst>
          </p:cNvPr>
          <p:cNvSpPr>
            <a:spLocks noGrp="1"/>
          </p:cNvSpPr>
          <p:nvPr>
            <p:ph type="title"/>
          </p:nvPr>
        </p:nvSpPr>
        <p:spPr/>
        <p:txBody>
          <a:bodyPr/>
          <a:lstStyle/>
          <a:p>
            <a:pPr algn="ctr"/>
            <a:r>
              <a:rPr lang="en-US" dirty="0"/>
              <a:t>Marketing</a:t>
            </a:r>
          </a:p>
        </p:txBody>
      </p:sp>
      <p:sp>
        <p:nvSpPr>
          <p:cNvPr id="3" name="Content Placeholder 2">
            <a:extLst>
              <a:ext uri="{FF2B5EF4-FFF2-40B4-BE49-F238E27FC236}">
                <a16:creationId xmlns:a16="http://schemas.microsoft.com/office/drawing/2014/main" id="{7E1959ED-4690-4196-8FD7-DA2EF4138B3C}"/>
              </a:ext>
            </a:extLst>
          </p:cNvPr>
          <p:cNvSpPr>
            <a:spLocks noGrp="1"/>
          </p:cNvSpPr>
          <p:nvPr>
            <p:ph idx="1"/>
          </p:nvPr>
        </p:nvSpPr>
        <p:spPr/>
        <p:txBody>
          <a:bodyPr/>
          <a:lstStyle/>
          <a:p>
            <a:r>
              <a:rPr lang="en-US" sz="3600" b="1" dirty="0"/>
              <a:t>Marketing Management </a:t>
            </a:r>
          </a:p>
          <a:p>
            <a:r>
              <a:rPr lang="en-US" sz="3600" b="1" dirty="0"/>
              <a:t>Entrepreneurship </a:t>
            </a:r>
          </a:p>
          <a:p>
            <a:r>
              <a:rPr lang="en-US" dirty="0"/>
              <a:t>Supply Chain Management </a:t>
            </a:r>
          </a:p>
          <a:p>
            <a:endParaRPr lang="en-US" dirty="0"/>
          </a:p>
        </p:txBody>
      </p:sp>
    </p:spTree>
    <p:extLst>
      <p:ext uri="{BB962C8B-B14F-4D97-AF65-F5344CB8AC3E}">
        <p14:creationId xmlns:p14="http://schemas.microsoft.com/office/powerpoint/2010/main" val="462524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6B401-E42B-4F16-830F-C82AFF93B566}"/>
              </a:ext>
            </a:extLst>
          </p:cNvPr>
          <p:cNvSpPr>
            <a:spLocks noGrp="1"/>
          </p:cNvSpPr>
          <p:nvPr>
            <p:ph type="title"/>
          </p:nvPr>
        </p:nvSpPr>
        <p:spPr/>
        <p:txBody>
          <a:bodyPr/>
          <a:lstStyle/>
          <a:p>
            <a:pPr algn="ctr"/>
            <a:r>
              <a:rPr lang="en-US" dirty="0"/>
              <a:t>STEM</a:t>
            </a:r>
          </a:p>
        </p:txBody>
      </p:sp>
      <p:sp>
        <p:nvSpPr>
          <p:cNvPr id="3" name="Content Placeholder 2">
            <a:extLst>
              <a:ext uri="{FF2B5EF4-FFF2-40B4-BE49-F238E27FC236}">
                <a16:creationId xmlns:a16="http://schemas.microsoft.com/office/drawing/2014/main" id="{492784BE-1E49-4069-99F5-D910693D94CF}"/>
              </a:ext>
            </a:extLst>
          </p:cNvPr>
          <p:cNvSpPr>
            <a:spLocks noGrp="1"/>
          </p:cNvSpPr>
          <p:nvPr>
            <p:ph idx="1"/>
          </p:nvPr>
        </p:nvSpPr>
        <p:spPr/>
        <p:txBody>
          <a:bodyPr/>
          <a:lstStyle/>
          <a:p>
            <a:r>
              <a:rPr lang="en-US" dirty="0"/>
              <a:t>Engineering by Design </a:t>
            </a:r>
          </a:p>
          <a:p>
            <a:r>
              <a:rPr lang="en-US" dirty="0"/>
              <a:t>Engineering </a:t>
            </a:r>
          </a:p>
          <a:p>
            <a:r>
              <a:rPr lang="en-US" dirty="0"/>
              <a:t>Technology </a:t>
            </a:r>
          </a:p>
          <a:p>
            <a:r>
              <a:rPr lang="en-US" dirty="0"/>
              <a:t>Advanced STEM Applications </a:t>
            </a:r>
          </a:p>
          <a:p>
            <a:r>
              <a:rPr lang="en-US" dirty="0"/>
              <a:t>Project Lead the Way </a:t>
            </a:r>
          </a:p>
          <a:p>
            <a:endParaRPr lang="en-US" dirty="0"/>
          </a:p>
        </p:txBody>
      </p:sp>
    </p:spTree>
    <p:extLst>
      <p:ext uri="{BB962C8B-B14F-4D97-AF65-F5344CB8AC3E}">
        <p14:creationId xmlns:p14="http://schemas.microsoft.com/office/powerpoint/2010/main" val="3687189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462B1-EB49-4AD7-95A9-6BDBFDD57C38}"/>
              </a:ext>
            </a:extLst>
          </p:cNvPr>
          <p:cNvSpPr>
            <a:spLocks noGrp="1"/>
          </p:cNvSpPr>
          <p:nvPr>
            <p:ph type="title"/>
          </p:nvPr>
        </p:nvSpPr>
        <p:spPr/>
        <p:txBody>
          <a:bodyPr/>
          <a:lstStyle/>
          <a:p>
            <a:pPr algn="ctr"/>
            <a:r>
              <a:rPr lang="en-US" dirty="0"/>
              <a:t>Transportation, Distribution, &amp; Logistics</a:t>
            </a:r>
          </a:p>
        </p:txBody>
      </p:sp>
      <p:sp>
        <p:nvSpPr>
          <p:cNvPr id="3" name="Content Placeholder 2">
            <a:extLst>
              <a:ext uri="{FF2B5EF4-FFF2-40B4-BE49-F238E27FC236}">
                <a16:creationId xmlns:a16="http://schemas.microsoft.com/office/drawing/2014/main" id="{F7C3C096-E5D8-4E8F-984C-DC73EA89FD3B}"/>
              </a:ext>
            </a:extLst>
          </p:cNvPr>
          <p:cNvSpPr>
            <a:spLocks noGrp="1"/>
          </p:cNvSpPr>
          <p:nvPr>
            <p:ph idx="1"/>
          </p:nvPr>
        </p:nvSpPr>
        <p:spPr/>
        <p:txBody>
          <a:bodyPr/>
          <a:lstStyle/>
          <a:p>
            <a:r>
              <a:rPr lang="en-US" sz="3600" b="1" dirty="0"/>
              <a:t>Automotive Maintenance and Light Repair </a:t>
            </a:r>
          </a:p>
          <a:p>
            <a:r>
              <a:rPr lang="en-US" dirty="0"/>
              <a:t>Automotive Collision Repair </a:t>
            </a:r>
          </a:p>
          <a:p>
            <a:r>
              <a:rPr lang="en-US" dirty="0"/>
              <a:t>Aviation Flight </a:t>
            </a:r>
          </a:p>
          <a:p>
            <a:r>
              <a:rPr lang="en-US" dirty="0"/>
              <a:t>Distribution and Logistics </a:t>
            </a:r>
          </a:p>
          <a:p>
            <a:endParaRPr lang="en-US" dirty="0"/>
          </a:p>
        </p:txBody>
      </p:sp>
    </p:spTree>
    <p:extLst>
      <p:ext uri="{BB962C8B-B14F-4D97-AF65-F5344CB8AC3E}">
        <p14:creationId xmlns:p14="http://schemas.microsoft.com/office/powerpoint/2010/main" val="35542727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35F5E-DB47-49A8-ABD4-2B99D6E2E44D}"/>
              </a:ext>
            </a:extLst>
          </p:cNvPr>
          <p:cNvSpPr>
            <a:spLocks noGrp="1"/>
          </p:cNvSpPr>
          <p:nvPr>
            <p:ph type="title"/>
          </p:nvPr>
        </p:nvSpPr>
        <p:spPr/>
        <p:txBody>
          <a:bodyPr/>
          <a:lstStyle/>
          <a:p>
            <a:pPr algn="ctr"/>
            <a:r>
              <a:rPr lang="en-US" dirty="0"/>
              <a:t>THIS Class</a:t>
            </a:r>
          </a:p>
        </p:txBody>
      </p:sp>
      <p:sp>
        <p:nvSpPr>
          <p:cNvPr id="3" name="Content Placeholder 2">
            <a:extLst>
              <a:ext uri="{FF2B5EF4-FFF2-40B4-BE49-F238E27FC236}">
                <a16:creationId xmlns:a16="http://schemas.microsoft.com/office/drawing/2014/main" id="{CAD6749B-2400-4A9B-8695-85EA13336609}"/>
              </a:ext>
            </a:extLst>
          </p:cNvPr>
          <p:cNvSpPr>
            <a:spLocks noGrp="1"/>
          </p:cNvSpPr>
          <p:nvPr>
            <p:ph idx="1"/>
          </p:nvPr>
        </p:nvSpPr>
        <p:spPr/>
        <p:txBody>
          <a:bodyPr/>
          <a:lstStyle/>
          <a:p>
            <a:r>
              <a:rPr lang="en-US" dirty="0"/>
              <a:t>Career Cluster:</a:t>
            </a:r>
          </a:p>
          <a:p>
            <a:pPr lvl="1"/>
            <a:r>
              <a:rPr lang="en-US" dirty="0"/>
              <a:t>Architecture and Construction</a:t>
            </a:r>
          </a:p>
          <a:p>
            <a:pPr lvl="1"/>
            <a:r>
              <a:rPr lang="en-US" dirty="0"/>
              <a:t>Program of Study:</a:t>
            </a:r>
          </a:p>
          <a:p>
            <a:pPr lvl="2"/>
            <a:r>
              <a:rPr lang="en-US" dirty="0"/>
              <a:t>Structural Systems</a:t>
            </a:r>
          </a:p>
        </p:txBody>
      </p:sp>
    </p:spTree>
    <p:extLst>
      <p:ext uri="{BB962C8B-B14F-4D97-AF65-F5344CB8AC3E}">
        <p14:creationId xmlns:p14="http://schemas.microsoft.com/office/powerpoint/2010/main" val="8555030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E7961-D0C8-4A8C-9277-727553E65BA7}"/>
              </a:ext>
            </a:extLst>
          </p:cNvPr>
          <p:cNvSpPr>
            <a:spLocks noGrp="1"/>
          </p:cNvSpPr>
          <p:nvPr>
            <p:ph type="title"/>
          </p:nvPr>
        </p:nvSpPr>
        <p:spPr/>
        <p:txBody>
          <a:bodyPr/>
          <a:lstStyle/>
          <a:p>
            <a:pPr algn="ctr"/>
            <a:r>
              <a:rPr lang="en-US" dirty="0"/>
              <a:t>Architecture &amp; Construction</a:t>
            </a:r>
          </a:p>
        </p:txBody>
      </p:sp>
      <p:sp>
        <p:nvSpPr>
          <p:cNvPr id="3" name="Content Placeholder 2">
            <a:extLst>
              <a:ext uri="{FF2B5EF4-FFF2-40B4-BE49-F238E27FC236}">
                <a16:creationId xmlns:a16="http://schemas.microsoft.com/office/drawing/2014/main" id="{EC803845-2103-49F7-9D1B-6F52C6A5000E}"/>
              </a:ext>
            </a:extLst>
          </p:cNvPr>
          <p:cNvSpPr>
            <a:spLocks noGrp="1"/>
          </p:cNvSpPr>
          <p:nvPr>
            <p:ph idx="1"/>
          </p:nvPr>
        </p:nvSpPr>
        <p:spPr/>
        <p:txBody>
          <a:bodyPr/>
          <a:lstStyle/>
          <a:p>
            <a:r>
              <a:rPr lang="en-US" dirty="0"/>
              <a:t>Residential &amp; Commercial Construction </a:t>
            </a:r>
          </a:p>
          <a:p>
            <a:r>
              <a:rPr lang="en-US" sz="3600" b="1" dirty="0"/>
              <a:t>Structural Systems </a:t>
            </a:r>
          </a:p>
          <a:p>
            <a:r>
              <a:rPr lang="en-US" dirty="0"/>
              <a:t>Mechanical, Electrical, &amp; Plumbing (MEP) Systems </a:t>
            </a:r>
          </a:p>
          <a:p>
            <a:r>
              <a:rPr lang="en-US" dirty="0"/>
              <a:t>Architectural &amp; Engineering Design </a:t>
            </a:r>
          </a:p>
          <a:p>
            <a:r>
              <a:rPr lang="en-US" dirty="0"/>
              <a:t>Interior Design</a:t>
            </a:r>
            <a:r>
              <a:rPr lang="en-US" b="1" dirty="0"/>
              <a:t> </a:t>
            </a:r>
          </a:p>
          <a:p>
            <a:endParaRPr lang="en-US" dirty="0"/>
          </a:p>
        </p:txBody>
      </p:sp>
    </p:spTree>
    <p:extLst>
      <p:ext uri="{BB962C8B-B14F-4D97-AF65-F5344CB8AC3E}">
        <p14:creationId xmlns:p14="http://schemas.microsoft.com/office/powerpoint/2010/main" val="134600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B6B47-5B6C-4119-956B-631643FB225E}"/>
              </a:ext>
            </a:extLst>
          </p:cNvPr>
          <p:cNvSpPr>
            <a:spLocks noGrp="1"/>
          </p:cNvSpPr>
          <p:nvPr>
            <p:ph type="title"/>
          </p:nvPr>
        </p:nvSpPr>
        <p:spPr/>
        <p:txBody>
          <a:bodyPr/>
          <a:lstStyle/>
          <a:p>
            <a:pPr algn="ctr"/>
            <a:r>
              <a:rPr lang="en-US" dirty="0"/>
              <a:t>What is CCTE?</a:t>
            </a:r>
          </a:p>
        </p:txBody>
      </p:sp>
      <p:sp>
        <p:nvSpPr>
          <p:cNvPr id="3" name="Content Placeholder 2">
            <a:extLst>
              <a:ext uri="{FF2B5EF4-FFF2-40B4-BE49-F238E27FC236}">
                <a16:creationId xmlns:a16="http://schemas.microsoft.com/office/drawing/2014/main" id="{F165181C-BCB4-4798-93DD-23E536083CE5}"/>
              </a:ext>
            </a:extLst>
          </p:cNvPr>
          <p:cNvSpPr>
            <a:spLocks noGrp="1"/>
          </p:cNvSpPr>
          <p:nvPr>
            <p:ph idx="1"/>
          </p:nvPr>
        </p:nvSpPr>
        <p:spPr/>
        <p:txBody>
          <a:bodyPr>
            <a:normAutofit/>
          </a:bodyPr>
          <a:lstStyle/>
          <a:p>
            <a:r>
              <a:rPr lang="en-US" dirty="0"/>
              <a:t>On July 26, 2018 President Donald J. Trump signed into law the re-authorization of the Act of 2006. </a:t>
            </a:r>
          </a:p>
          <a:p>
            <a:r>
              <a:rPr lang="en-US" dirty="0"/>
              <a:t>The new law, the </a:t>
            </a:r>
            <a:r>
              <a:rPr lang="en-US" b="1" dirty="0"/>
              <a:t>Carl D. Perkins Career and Technical Education Improvement Act of 2018</a:t>
            </a:r>
            <a:r>
              <a:rPr lang="en-US" dirty="0"/>
              <a:t>, was passed almost unanimously by Congress in late July 2018. </a:t>
            </a:r>
          </a:p>
          <a:p>
            <a:endParaRPr lang="en-US" dirty="0"/>
          </a:p>
        </p:txBody>
      </p:sp>
    </p:spTree>
    <p:extLst>
      <p:ext uri="{BB962C8B-B14F-4D97-AF65-F5344CB8AC3E}">
        <p14:creationId xmlns:p14="http://schemas.microsoft.com/office/powerpoint/2010/main" val="3289253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DA45B-2633-463C-BE66-1054F4945E40}"/>
              </a:ext>
            </a:extLst>
          </p:cNvPr>
          <p:cNvSpPr>
            <a:spLocks noGrp="1"/>
          </p:cNvSpPr>
          <p:nvPr>
            <p:ph type="title"/>
          </p:nvPr>
        </p:nvSpPr>
        <p:spPr/>
        <p:txBody>
          <a:bodyPr/>
          <a:lstStyle/>
          <a:p>
            <a:pPr algn="ctr"/>
            <a:r>
              <a:rPr lang="en-US" dirty="0"/>
              <a:t>Structural Systems Career Cluster</a:t>
            </a:r>
          </a:p>
        </p:txBody>
      </p:sp>
      <p:graphicFrame>
        <p:nvGraphicFramePr>
          <p:cNvPr id="10" name="Content Placeholder 9">
            <a:extLst>
              <a:ext uri="{FF2B5EF4-FFF2-40B4-BE49-F238E27FC236}">
                <a16:creationId xmlns:a16="http://schemas.microsoft.com/office/drawing/2014/main" id="{7FBE0A2A-0050-432F-A936-B84DA4CD61AA}"/>
              </a:ext>
            </a:extLst>
          </p:cNvPr>
          <p:cNvGraphicFramePr>
            <a:graphicFrameLocks noGrp="1"/>
          </p:cNvGraphicFramePr>
          <p:nvPr>
            <p:ph idx="1"/>
          </p:nvPr>
        </p:nvGraphicFramePr>
        <p:xfrm>
          <a:off x="838200" y="2116889"/>
          <a:ext cx="10515600" cy="2614137"/>
        </p:xfrm>
        <a:graphic>
          <a:graphicData uri="http://schemas.openxmlformats.org/drawingml/2006/table">
            <a:tbl>
              <a:tblPr firstRow="1" firstCol="1" bandRow="1">
                <a:tableStyleId>{5C22544A-7EE6-4342-B048-85BDC9FD1C3A}</a:tableStyleId>
              </a:tblPr>
              <a:tblGrid>
                <a:gridCol w="2129276">
                  <a:extLst>
                    <a:ext uri="{9D8B030D-6E8A-4147-A177-3AD203B41FA5}">
                      <a16:colId xmlns:a16="http://schemas.microsoft.com/office/drawing/2014/main" val="2136168744"/>
                    </a:ext>
                  </a:extLst>
                </a:gridCol>
                <a:gridCol w="2721877">
                  <a:extLst>
                    <a:ext uri="{9D8B030D-6E8A-4147-A177-3AD203B41FA5}">
                      <a16:colId xmlns:a16="http://schemas.microsoft.com/office/drawing/2014/main" val="2336199665"/>
                    </a:ext>
                  </a:extLst>
                </a:gridCol>
                <a:gridCol w="2648313">
                  <a:extLst>
                    <a:ext uri="{9D8B030D-6E8A-4147-A177-3AD203B41FA5}">
                      <a16:colId xmlns:a16="http://schemas.microsoft.com/office/drawing/2014/main" val="2085577558"/>
                    </a:ext>
                  </a:extLst>
                </a:gridCol>
                <a:gridCol w="3016134">
                  <a:extLst>
                    <a:ext uri="{9D8B030D-6E8A-4147-A177-3AD203B41FA5}">
                      <a16:colId xmlns:a16="http://schemas.microsoft.com/office/drawing/2014/main" val="885745492"/>
                    </a:ext>
                  </a:extLst>
                </a:gridCol>
              </a:tblGrid>
              <a:tr h="511983">
                <a:tc>
                  <a:txBody>
                    <a:bodyPr/>
                    <a:lstStyle/>
                    <a:p>
                      <a:pPr marL="0" marR="0" algn="ctr">
                        <a:lnSpc>
                          <a:spcPct val="107000"/>
                        </a:lnSpc>
                        <a:spcBef>
                          <a:spcPts val="0"/>
                        </a:spcBef>
                        <a:spcAft>
                          <a:spcPts val="0"/>
                        </a:spcAft>
                      </a:pPr>
                      <a:r>
                        <a:rPr lang="en-US" sz="1600" dirty="0">
                          <a:effectLst/>
                        </a:rPr>
                        <a:t>Program of Study</a:t>
                      </a:r>
                      <a:endParaRPr lang="en-US" sz="16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Level One</a:t>
                      </a:r>
                      <a:endParaRPr lang="en-US" sz="16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Level Two</a:t>
                      </a:r>
                      <a:endParaRPr lang="en-US" sz="160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Level Three</a:t>
                      </a:r>
                      <a:endParaRPr lang="en-US" sz="160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12914450"/>
                  </a:ext>
                </a:extLst>
              </a:tr>
              <a:tr h="1051077">
                <a:tc>
                  <a:txBody>
                    <a:bodyPr/>
                    <a:lstStyle/>
                    <a:p>
                      <a:pPr marL="0" marR="0" algn="ctr">
                        <a:lnSpc>
                          <a:spcPct val="107000"/>
                        </a:lnSpc>
                        <a:spcBef>
                          <a:spcPts val="0"/>
                        </a:spcBef>
                        <a:spcAft>
                          <a:spcPts val="0"/>
                        </a:spcAft>
                      </a:pPr>
                      <a:r>
                        <a:rPr lang="en-US" sz="1600">
                          <a:effectLst/>
                        </a:rPr>
                        <a:t>Structural Systems</a:t>
                      </a:r>
                      <a:endParaRPr lang="en-US" sz="160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Fundamentals of Construction</a:t>
                      </a:r>
                    </a:p>
                    <a:p>
                      <a:pPr marL="0" marR="0" algn="ctr">
                        <a:lnSpc>
                          <a:spcPct val="107000"/>
                        </a:lnSpc>
                        <a:spcBef>
                          <a:spcPts val="0"/>
                        </a:spcBef>
                        <a:spcAft>
                          <a:spcPts val="0"/>
                        </a:spcAft>
                      </a:pPr>
                      <a:r>
                        <a:rPr lang="en-US" sz="1600" dirty="0">
                          <a:effectLst/>
                        </a:rPr>
                        <a:t>(6073)</a:t>
                      </a:r>
                      <a:endParaRPr lang="en-US" sz="16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Structural Systems I </a:t>
                      </a:r>
                    </a:p>
                    <a:p>
                      <a:pPr marL="0" marR="0" algn="ctr">
                        <a:lnSpc>
                          <a:spcPct val="107000"/>
                        </a:lnSpc>
                        <a:spcBef>
                          <a:spcPts val="0"/>
                        </a:spcBef>
                        <a:spcAft>
                          <a:spcPts val="0"/>
                        </a:spcAft>
                      </a:pPr>
                      <a:r>
                        <a:rPr lang="en-US" sz="1600" dirty="0">
                          <a:effectLst/>
                        </a:rPr>
                        <a:t>(6164)</a:t>
                      </a:r>
                      <a:endParaRPr lang="en-US" sz="16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a:effectLst/>
                        </a:rPr>
                        <a:t>Structural Systems II</a:t>
                      </a:r>
                    </a:p>
                    <a:p>
                      <a:pPr marL="0" marR="0" algn="ctr">
                        <a:spcBef>
                          <a:spcPts val="0"/>
                        </a:spcBef>
                        <a:spcAft>
                          <a:spcPts val="0"/>
                        </a:spcAft>
                      </a:pPr>
                      <a:r>
                        <a:rPr lang="en-US" sz="1600">
                          <a:effectLst/>
                        </a:rPr>
                        <a:t>(6165)</a:t>
                      </a:r>
                      <a:endParaRPr lang="en-US" sz="1600">
                        <a:solidFill>
                          <a:srgbClr val="000000"/>
                        </a:solidFill>
                        <a:effectLst/>
                        <a:latin typeface="Open Sans"/>
                        <a:ea typeface="Calibri" panose="020F0502020204030204" pitchFamily="34" charset="0"/>
                        <a:cs typeface="Open Sans"/>
                      </a:endParaRPr>
                    </a:p>
                  </a:txBody>
                  <a:tcPr marL="68580" marR="68580" marT="0" marB="0" anchor="ctr"/>
                </a:tc>
                <a:extLst>
                  <a:ext uri="{0D108BD9-81ED-4DB2-BD59-A6C34878D82A}">
                    <a16:rowId xmlns:a16="http://schemas.microsoft.com/office/drawing/2014/main" val="2904383140"/>
                  </a:ext>
                </a:extLst>
              </a:tr>
              <a:tr h="1051077">
                <a:tc>
                  <a:txBody>
                    <a:bodyPr/>
                    <a:lstStyle/>
                    <a:p>
                      <a:pPr marL="0" marR="0" algn="ctr">
                        <a:lnSpc>
                          <a:spcPct val="107000"/>
                        </a:lnSpc>
                        <a:spcBef>
                          <a:spcPts val="0"/>
                        </a:spcBef>
                        <a:spcAft>
                          <a:spcPts val="0"/>
                        </a:spcAft>
                      </a:pPr>
                      <a:r>
                        <a:rPr lang="en-US" sz="1600">
                          <a:effectLst/>
                        </a:rPr>
                        <a:t>Industry Certification</a:t>
                      </a:r>
                      <a:endParaRPr lang="en-US" sz="160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NCCER Core Curriculum</a:t>
                      </a:r>
                      <a:endParaRPr lang="en-US" sz="160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NCCER Carpentry Level One:</a:t>
                      </a:r>
                    </a:p>
                    <a:p>
                      <a:pPr marL="0" marR="0" algn="ctr">
                        <a:lnSpc>
                          <a:spcPct val="107000"/>
                        </a:lnSpc>
                        <a:spcBef>
                          <a:spcPts val="0"/>
                        </a:spcBef>
                        <a:spcAft>
                          <a:spcPts val="0"/>
                        </a:spcAft>
                      </a:pPr>
                      <a:r>
                        <a:rPr lang="en-US" sz="1600" dirty="0">
                          <a:effectLst/>
                        </a:rPr>
                        <a:t>Carpentry Fundamentals</a:t>
                      </a:r>
                      <a:endParaRPr lang="en-US" sz="16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NCCER Carpentry Level Two:</a:t>
                      </a:r>
                    </a:p>
                    <a:p>
                      <a:pPr marL="0" marR="0" algn="ctr">
                        <a:lnSpc>
                          <a:spcPct val="107000"/>
                        </a:lnSpc>
                        <a:spcBef>
                          <a:spcPts val="0"/>
                        </a:spcBef>
                        <a:spcAft>
                          <a:spcPts val="0"/>
                        </a:spcAft>
                      </a:pPr>
                      <a:r>
                        <a:rPr lang="en-US" sz="1600" dirty="0">
                          <a:effectLst/>
                        </a:rPr>
                        <a:t>Carpentry Framing and Finishing</a:t>
                      </a:r>
                      <a:endParaRPr lang="en-US" sz="16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77093553"/>
                  </a:ext>
                </a:extLst>
              </a:tr>
            </a:tbl>
          </a:graphicData>
        </a:graphic>
      </p:graphicFrame>
    </p:spTree>
    <p:extLst>
      <p:ext uri="{BB962C8B-B14F-4D97-AF65-F5344CB8AC3E}">
        <p14:creationId xmlns:p14="http://schemas.microsoft.com/office/powerpoint/2010/main" val="2282028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B6B47-5B6C-4119-956B-631643FB225E}"/>
              </a:ext>
            </a:extLst>
          </p:cNvPr>
          <p:cNvSpPr>
            <a:spLocks noGrp="1"/>
          </p:cNvSpPr>
          <p:nvPr>
            <p:ph type="title"/>
          </p:nvPr>
        </p:nvSpPr>
        <p:spPr/>
        <p:txBody>
          <a:bodyPr/>
          <a:lstStyle/>
          <a:p>
            <a:pPr algn="ctr"/>
            <a:r>
              <a:rPr lang="en-US" dirty="0"/>
              <a:t>What is CCTE?</a:t>
            </a:r>
          </a:p>
        </p:txBody>
      </p:sp>
      <p:sp>
        <p:nvSpPr>
          <p:cNvPr id="3" name="Content Placeholder 2">
            <a:extLst>
              <a:ext uri="{FF2B5EF4-FFF2-40B4-BE49-F238E27FC236}">
                <a16:creationId xmlns:a16="http://schemas.microsoft.com/office/drawing/2014/main" id="{F165181C-BCB4-4798-93DD-23E536083CE5}"/>
              </a:ext>
            </a:extLst>
          </p:cNvPr>
          <p:cNvSpPr>
            <a:spLocks noGrp="1"/>
          </p:cNvSpPr>
          <p:nvPr>
            <p:ph idx="1"/>
          </p:nvPr>
        </p:nvSpPr>
        <p:spPr/>
        <p:txBody>
          <a:bodyPr>
            <a:normAutofit/>
          </a:bodyPr>
          <a:lstStyle/>
          <a:p>
            <a:r>
              <a:rPr lang="en-US" dirty="0"/>
              <a:t>The new law includes three major areas of revision: </a:t>
            </a:r>
          </a:p>
          <a:p>
            <a:pPr marL="457200" lvl="1" indent="0">
              <a:buNone/>
            </a:pPr>
            <a:r>
              <a:rPr lang="en-US" dirty="0"/>
              <a:t>1) Using the term "career and technical education" instead of "vocational education."</a:t>
            </a:r>
          </a:p>
          <a:p>
            <a:pPr marL="457200" lvl="1" indent="0">
              <a:buNone/>
            </a:pPr>
            <a:r>
              <a:rPr lang="en-US" dirty="0"/>
              <a:t>2) Maintaining the Tech Prep program as a separate federal funding stream within the legislation.</a:t>
            </a:r>
          </a:p>
          <a:p>
            <a:pPr marL="457200" lvl="1" indent="0">
              <a:buNone/>
            </a:pPr>
            <a:r>
              <a:rPr lang="en-US" dirty="0"/>
              <a:t>3) Maintaining state administrative funding at 5 percent of a state’s allocation.</a:t>
            </a:r>
          </a:p>
          <a:p>
            <a:endParaRPr lang="en-US" dirty="0"/>
          </a:p>
        </p:txBody>
      </p:sp>
    </p:spTree>
    <p:extLst>
      <p:ext uri="{BB962C8B-B14F-4D97-AF65-F5344CB8AC3E}">
        <p14:creationId xmlns:p14="http://schemas.microsoft.com/office/powerpoint/2010/main" val="730341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B6B47-5B6C-4119-956B-631643FB225E}"/>
              </a:ext>
            </a:extLst>
          </p:cNvPr>
          <p:cNvSpPr>
            <a:spLocks noGrp="1"/>
          </p:cNvSpPr>
          <p:nvPr>
            <p:ph type="title"/>
          </p:nvPr>
        </p:nvSpPr>
        <p:spPr/>
        <p:txBody>
          <a:bodyPr/>
          <a:lstStyle/>
          <a:p>
            <a:pPr algn="ctr"/>
            <a:r>
              <a:rPr lang="en-US" dirty="0"/>
              <a:t>What is CCTE?</a:t>
            </a:r>
          </a:p>
        </p:txBody>
      </p:sp>
      <p:sp>
        <p:nvSpPr>
          <p:cNvPr id="3" name="Content Placeholder 2">
            <a:extLst>
              <a:ext uri="{FF2B5EF4-FFF2-40B4-BE49-F238E27FC236}">
                <a16:creationId xmlns:a16="http://schemas.microsoft.com/office/drawing/2014/main" id="{F165181C-BCB4-4798-93DD-23E536083CE5}"/>
              </a:ext>
            </a:extLst>
          </p:cNvPr>
          <p:cNvSpPr>
            <a:spLocks noGrp="1"/>
          </p:cNvSpPr>
          <p:nvPr>
            <p:ph idx="1"/>
          </p:nvPr>
        </p:nvSpPr>
        <p:spPr/>
        <p:txBody>
          <a:bodyPr>
            <a:normAutofit/>
          </a:bodyPr>
          <a:lstStyle/>
          <a:p>
            <a:r>
              <a:rPr lang="en-US" dirty="0"/>
              <a:t>The new law also includes new requirements for “programs of study” that link academic and technical content across secondary and post-secondary education and strengthened local accountability provisions that will ensure continuous program improvement. </a:t>
            </a:r>
          </a:p>
          <a:p>
            <a:endParaRPr lang="en-US" dirty="0"/>
          </a:p>
        </p:txBody>
      </p:sp>
    </p:spTree>
    <p:extLst>
      <p:ext uri="{BB962C8B-B14F-4D97-AF65-F5344CB8AC3E}">
        <p14:creationId xmlns:p14="http://schemas.microsoft.com/office/powerpoint/2010/main" val="3491335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B6B47-5B6C-4119-956B-631643FB225E}"/>
              </a:ext>
            </a:extLst>
          </p:cNvPr>
          <p:cNvSpPr>
            <a:spLocks noGrp="1"/>
          </p:cNvSpPr>
          <p:nvPr>
            <p:ph type="title"/>
          </p:nvPr>
        </p:nvSpPr>
        <p:spPr/>
        <p:txBody>
          <a:bodyPr/>
          <a:lstStyle/>
          <a:p>
            <a:pPr algn="ctr"/>
            <a:r>
              <a:rPr lang="en-US" dirty="0"/>
              <a:t>What is CCTE?</a:t>
            </a:r>
          </a:p>
        </p:txBody>
      </p:sp>
      <p:sp>
        <p:nvSpPr>
          <p:cNvPr id="3" name="Content Placeholder 2">
            <a:extLst>
              <a:ext uri="{FF2B5EF4-FFF2-40B4-BE49-F238E27FC236}">
                <a16:creationId xmlns:a16="http://schemas.microsoft.com/office/drawing/2014/main" id="{F165181C-BCB4-4798-93DD-23E536083CE5}"/>
              </a:ext>
            </a:extLst>
          </p:cNvPr>
          <p:cNvSpPr>
            <a:spLocks noGrp="1"/>
          </p:cNvSpPr>
          <p:nvPr>
            <p:ph idx="1"/>
          </p:nvPr>
        </p:nvSpPr>
        <p:spPr/>
        <p:txBody>
          <a:bodyPr>
            <a:normAutofit/>
          </a:bodyPr>
          <a:lstStyle/>
          <a:p>
            <a:r>
              <a:rPr lang="en-US" dirty="0"/>
              <a:t>The Perkins Act provides almost $1.3 billion in federal support for career and technical education programs in all 50 States, including support for integrated career pathways programs. </a:t>
            </a:r>
          </a:p>
          <a:p>
            <a:r>
              <a:rPr lang="en-US" dirty="0"/>
              <a:t>The law was extended through 2021. </a:t>
            </a:r>
          </a:p>
          <a:p>
            <a:r>
              <a:rPr lang="en-US" dirty="0"/>
              <a:t>It is currently awaiting further extension and is being lobbied by technology companies like IBM. </a:t>
            </a:r>
          </a:p>
          <a:p>
            <a:endParaRPr lang="en-US" dirty="0"/>
          </a:p>
        </p:txBody>
      </p:sp>
    </p:spTree>
    <p:extLst>
      <p:ext uri="{BB962C8B-B14F-4D97-AF65-F5344CB8AC3E}">
        <p14:creationId xmlns:p14="http://schemas.microsoft.com/office/powerpoint/2010/main" val="268425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5BE5E-5F71-41DF-A750-7D0BF9856C03}"/>
              </a:ext>
            </a:extLst>
          </p:cNvPr>
          <p:cNvSpPr>
            <a:spLocks noGrp="1"/>
          </p:cNvSpPr>
          <p:nvPr>
            <p:ph type="title"/>
          </p:nvPr>
        </p:nvSpPr>
        <p:spPr/>
        <p:txBody>
          <a:bodyPr/>
          <a:lstStyle/>
          <a:p>
            <a:pPr algn="ctr"/>
            <a:r>
              <a:rPr lang="en-US" dirty="0"/>
              <a:t>CCTE in Tennessee</a:t>
            </a:r>
          </a:p>
        </p:txBody>
      </p:sp>
      <p:sp>
        <p:nvSpPr>
          <p:cNvPr id="3" name="Content Placeholder 2">
            <a:extLst>
              <a:ext uri="{FF2B5EF4-FFF2-40B4-BE49-F238E27FC236}">
                <a16:creationId xmlns:a16="http://schemas.microsoft.com/office/drawing/2014/main" id="{CBC5C411-9873-4824-AF0F-C5863A64C1E3}"/>
              </a:ext>
            </a:extLst>
          </p:cNvPr>
          <p:cNvSpPr>
            <a:spLocks noGrp="1"/>
          </p:cNvSpPr>
          <p:nvPr>
            <p:ph idx="1"/>
          </p:nvPr>
        </p:nvSpPr>
        <p:spPr/>
        <p:txBody>
          <a:bodyPr/>
          <a:lstStyle/>
          <a:p>
            <a:r>
              <a:rPr lang="en-US" dirty="0"/>
              <a:t>Tennessee’s College, Career, &amp; Technical Education consists of 16 nationally recognized career clusters with the ultimate goal of preparing students for success at the postsecondary level and in their chosen careers.</a:t>
            </a:r>
          </a:p>
        </p:txBody>
      </p:sp>
    </p:spTree>
    <p:extLst>
      <p:ext uri="{BB962C8B-B14F-4D97-AF65-F5344CB8AC3E}">
        <p14:creationId xmlns:p14="http://schemas.microsoft.com/office/powerpoint/2010/main" val="1047177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161D-C68A-431A-B1E3-20D5218144BC}"/>
              </a:ext>
            </a:extLst>
          </p:cNvPr>
          <p:cNvSpPr>
            <a:spLocks noGrp="1"/>
          </p:cNvSpPr>
          <p:nvPr>
            <p:ph type="title"/>
          </p:nvPr>
        </p:nvSpPr>
        <p:spPr/>
        <p:txBody>
          <a:bodyPr/>
          <a:lstStyle/>
          <a:p>
            <a:pPr algn="ctr"/>
            <a:r>
              <a:rPr lang="en-US" dirty="0"/>
              <a:t>Career Clusters</a:t>
            </a:r>
          </a:p>
        </p:txBody>
      </p:sp>
      <p:sp>
        <p:nvSpPr>
          <p:cNvPr id="3" name="Content Placeholder 2">
            <a:extLst>
              <a:ext uri="{FF2B5EF4-FFF2-40B4-BE49-F238E27FC236}">
                <a16:creationId xmlns:a16="http://schemas.microsoft.com/office/drawing/2014/main" id="{B676F850-E758-41EA-86C1-31C1C50E623F}"/>
              </a:ext>
            </a:extLst>
          </p:cNvPr>
          <p:cNvSpPr>
            <a:spLocks noGrp="1"/>
          </p:cNvSpPr>
          <p:nvPr>
            <p:ph idx="1"/>
          </p:nvPr>
        </p:nvSpPr>
        <p:spPr/>
        <p:txBody>
          <a:bodyPr/>
          <a:lstStyle/>
          <a:p>
            <a:r>
              <a:rPr lang="en-US" dirty="0"/>
              <a:t>Tennessee's career clusters are organized into 16 broad categories that encompass virtually all occupations from entry through professional levels and are aligned with the U.S. Department of Education's structure of career and technical education (CTE). </a:t>
            </a:r>
          </a:p>
          <a:p>
            <a:r>
              <a:rPr lang="en-US" dirty="0"/>
              <a:t>Career clusters identify the knowledge and skills needed to follow a pathway toward career goals and provide a context for exploring the many occupational options available. </a:t>
            </a:r>
          </a:p>
          <a:p>
            <a:r>
              <a:rPr lang="en-US" dirty="0"/>
              <a:t>Note that each cluster is divided into different pathways that are grouped by the knowledge and skills required for occupations in these career fields.</a:t>
            </a:r>
          </a:p>
        </p:txBody>
      </p:sp>
    </p:spTree>
    <p:extLst>
      <p:ext uri="{BB962C8B-B14F-4D97-AF65-F5344CB8AC3E}">
        <p14:creationId xmlns:p14="http://schemas.microsoft.com/office/powerpoint/2010/main" val="3481971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66484-CDE7-40A2-9DAC-6BE3DD54844A}"/>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7FB20232-858C-418B-9E7B-61A8A0DDEC09}"/>
              </a:ext>
            </a:extLst>
          </p:cNvPr>
          <p:cNvPicPr>
            <a:picLocks noGrp="1" noChangeAspect="1"/>
          </p:cNvPicPr>
          <p:nvPr>
            <p:ph idx="1"/>
          </p:nvPr>
        </p:nvPicPr>
        <p:blipFill>
          <a:blip r:embed="rId2"/>
          <a:stretch>
            <a:fillRect/>
          </a:stretch>
        </p:blipFill>
        <p:spPr>
          <a:xfrm>
            <a:off x="2036166" y="0"/>
            <a:ext cx="7929942" cy="5939802"/>
          </a:xfrm>
          <a:prstGeom prst="rect">
            <a:avLst/>
          </a:prstGeom>
        </p:spPr>
      </p:pic>
    </p:spTree>
    <p:extLst>
      <p:ext uri="{BB962C8B-B14F-4D97-AF65-F5344CB8AC3E}">
        <p14:creationId xmlns:p14="http://schemas.microsoft.com/office/powerpoint/2010/main" val="260909385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300</TotalTime>
  <Words>785</Words>
  <Application>Microsoft Office PowerPoint</Application>
  <PresentationFormat>Widescreen</PresentationFormat>
  <Paragraphs>146</Paragraphs>
  <Slides>30</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30</vt:i4>
      </vt:variant>
    </vt:vector>
  </HeadingPairs>
  <TitlesOfParts>
    <vt:vector size="39" baseType="lpstr">
      <vt:lpstr>Arial</vt:lpstr>
      <vt:lpstr>Calibri</vt:lpstr>
      <vt:lpstr>Calibri Light</vt:lpstr>
      <vt:lpstr>Cambria</vt:lpstr>
      <vt:lpstr>Gill Sans MT</vt:lpstr>
      <vt:lpstr>Open Sans</vt:lpstr>
      <vt:lpstr>Times New Roman</vt:lpstr>
      <vt:lpstr>Gallery</vt:lpstr>
      <vt:lpstr>Office Theme</vt:lpstr>
      <vt:lpstr>What is CCTE?</vt:lpstr>
      <vt:lpstr>What is CCTE?</vt:lpstr>
      <vt:lpstr>What is CCTE?</vt:lpstr>
      <vt:lpstr>What is CCTE?</vt:lpstr>
      <vt:lpstr>What is CCTE?</vt:lpstr>
      <vt:lpstr>What is CCTE?</vt:lpstr>
      <vt:lpstr>CCTE in Tennessee</vt:lpstr>
      <vt:lpstr>Career Clusters</vt:lpstr>
      <vt:lpstr>PowerPoint Presentation</vt:lpstr>
      <vt:lpstr>PowerPoint Presentation</vt:lpstr>
      <vt:lpstr>Career Clusters</vt:lpstr>
      <vt:lpstr>Advanced Manufacturing</vt:lpstr>
      <vt:lpstr>Agriculture, Food, &amp; Natural Resources </vt:lpstr>
      <vt:lpstr>Architecture &amp; Construction</vt:lpstr>
      <vt:lpstr>Arts, A/V Technology, &amp; Communications </vt:lpstr>
      <vt:lpstr>Business Management &amp; Administration</vt:lpstr>
      <vt:lpstr>Education &amp; Training</vt:lpstr>
      <vt:lpstr>Finance</vt:lpstr>
      <vt:lpstr>Government &amp; Public Administration</vt:lpstr>
      <vt:lpstr>Health Science</vt:lpstr>
      <vt:lpstr>Hospitality &amp; Tourism</vt:lpstr>
      <vt:lpstr>Human Services</vt:lpstr>
      <vt:lpstr>Information Technology</vt:lpstr>
      <vt:lpstr>Law, Public Safety, Corrections, &amp; Security</vt:lpstr>
      <vt:lpstr>Marketing</vt:lpstr>
      <vt:lpstr>STEM</vt:lpstr>
      <vt:lpstr>Transportation, Distribution, &amp; Logistics</vt:lpstr>
      <vt:lpstr>THIS Class</vt:lpstr>
      <vt:lpstr>Architecture &amp; Construction</vt:lpstr>
      <vt:lpstr>Structural Systems Career Cluster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CCTE?</dc:title>
  <dc:creator>ANN E ARGODALE</dc:creator>
  <cp:lastModifiedBy>ANN E ARGODALE</cp:lastModifiedBy>
  <cp:revision>9</cp:revision>
  <dcterms:created xsi:type="dcterms:W3CDTF">2018-08-03T16:28:31Z</dcterms:created>
  <dcterms:modified xsi:type="dcterms:W3CDTF">2019-08-11T22:40:49Z</dcterms:modified>
</cp:coreProperties>
</file>