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5" r:id="rId2"/>
  </p:sldMasterIdLst>
  <p:handoutMasterIdLst>
    <p:handoutMasterId r:id="rId28"/>
  </p:handoutMasterIdLst>
  <p:sldIdLst>
    <p:sldId id="256" r:id="rId3"/>
    <p:sldId id="257" r:id="rId4"/>
    <p:sldId id="271" r:id="rId5"/>
    <p:sldId id="272" r:id="rId6"/>
    <p:sldId id="273" r:id="rId7"/>
    <p:sldId id="274" r:id="rId8"/>
    <p:sldId id="275" r:id="rId9"/>
    <p:sldId id="289" r:id="rId10"/>
    <p:sldId id="258" r:id="rId11"/>
    <p:sldId id="259" r:id="rId12"/>
    <p:sldId id="265" r:id="rId13"/>
    <p:sldId id="260" r:id="rId14"/>
    <p:sldId id="261" r:id="rId15"/>
    <p:sldId id="276" r:id="rId16"/>
    <p:sldId id="277" r:id="rId17"/>
    <p:sldId id="278" r:id="rId18"/>
    <p:sldId id="279" r:id="rId19"/>
    <p:sldId id="280" r:id="rId20"/>
    <p:sldId id="281" r:id="rId21"/>
    <p:sldId id="282" r:id="rId22"/>
    <p:sldId id="283" r:id="rId23"/>
    <p:sldId id="284" r:id="rId24"/>
    <p:sldId id="286" r:id="rId25"/>
    <p:sldId id="287" r:id="rId26"/>
    <p:sldId id="288" r:id="rId2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 E ARGODALE" initials="AEA" lastIdx="1" clrIdx="0">
    <p:extLst>
      <p:ext uri="{19B8F6BF-5375-455C-9EA6-DF929625EA0E}">
        <p15:presenceInfo xmlns:p15="http://schemas.microsoft.com/office/powerpoint/2012/main" userId="S-1-5-21-1177238915-2077806209-682003330-88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51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80DD9F-A3ED-4082-9846-C46840A632EF}" type="doc">
      <dgm:prSet loTypeId="urn:microsoft.com/office/officeart/2005/8/layout/process1" loCatId="process" qsTypeId="urn:microsoft.com/office/officeart/2005/8/quickstyle/simple1" qsCatId="simple" csTypeId="urn:microsoft.com/office/officeart/2005/8/colors/accent1_2" csCatId="accent1" phldr="1"/>
      <dgm:spPr/>
    </dgm:pt>
    <dgm:pt modelId="{B78463B4-6CAA-429F-B340-0E0428614926}">
      <dgm:prSet phldrT="[Text]" custT="1"/>
      <dgm:spPr>
        <a:solidFill>
          <a:srgbClr val="2DCCD3"/>
        </a:solidFill>
      </dgm:spPr>
      <dgm:t>
        <a:bodyPr/>
        <a:lstStyle/>
        <a:p>
          <a:r>
            <a:rPr lang="en-US" sz="1000" b="1">
              <a:latin typeface="Open Sans" panose="020B0606030504020204" pitchFamily="34" charset="0"/>
              <a:ea typeface="Open Sans" panose="020B0606030504020204" pitchFamily="34" charset="0"/>
              <a:cs typeface="Open Sans" panose="020B0606030504020204" pitchFamily="34" charset="0"/>
            </a:rPr>
            <a:t>Fundamentals of Construction</a:t>
          </a:r>
        </a:p>
      </dgm:t>
    </dgm:pt>
    <dgm:pt modelId="{2B5BBA0F-CDEE-4FB2-A631-3F7C04D3BFAF}" type="parTrans" cxnId="{D1614C60-D9D2-4808-A0CB-6F98A486D8FC}">
      <dgm:prSet/>
      <dgm:spPr/>
      <dgm:t>
        <a:bodyPr/>
        <a:lstStyle/>
        <a:p>
          <a:endParaRPr lang="en-US"/>
        </a:p>
      </dgm:t>
    </dgm:pt>
    <dgm:pt modelId="{5075DABF-2A09-48B6-BD6B-DA2A73160DEF}" type="sibTrans" cxnId="{D1614C60-D9D2-4808-A0CB-6F98A486D8FC}">
      <dgm:prSet/>
      <dgm:spPr>
        <a:solidFill>
          <a:srgbClr val="75787B"/>
        </a:solidFill>
      </dgm:spPr>
      <dgm:t>
        <a:bodyPr/>
        <a:lstStyle/>
        <a:p>
          <a:endParaRPr lang="en-US"/>
        </a:p>
      </dgm:t>
    </dgm:pt>
    <dgm:pt modelId="{FDC624D3-CE85-42D3-88F7-F7ACCA6F4411}">
      <dgm:prSet phldrT="[Text]" custT="1"/>
      <dgm:spPr>
        <a:solidFill>
          <a:srgbClr val="2DCCD3"/>
        </a:solidFill>
      </dgm:spPr>
      <dgm:t>
        <a:bodyPr/>
        <a:lstStyle/>
        <a:p>
          <a:r>
            <a:rPr lang="en-US" sz="1000" b="1">
              <a:latin typeface="Open Sans" panose="020B0606030504020204" pitchFamily="34" charset="0"/>
              <a:ea typeface="Open Sans" panose="020B0606030504020204" pitchFamily="34" charset="0"/>
              <a:cs typeface="Open Sans" panose="020B0606030504020204" pitchFamily="34" charset="0"/>
            </a:rPr>
            <a:t>Structural Systems I</a:t>
          </a:r>
        </a:p>
      </dgm:t>
    </dgm:pt>
    <dgm:pt modelId="{EA6635F2-1770-46A8-A86E-A3D14C0126BD}" type="parTrans" cxnId="{C77B19B6-08F2-40DB-9756-8A4577C43BD1}">
      <dgm:prSet/>
      <dgm:spPr/>
      <dgm:t>
        <a:bodyPr/>
        <a:lstStyle/>
        <a:p>
          <a:endParaRPr lang="en-US"/>
        </a:p>
      </dgm:t>
    </dgm:pt>
    <dgm:pt modelId="{AC12BC9F-2A51-46EE-9E9B-29BFE1E211EE}" type="sibTrans" cxnId="{C77B19B6-08F2-40DB-9756-8A4577C43BD1}">
      <dgm:prSet/>
      <dgm:spPr>
        <a:solidFill>
          <a:srgbClr val="75787B"/>
        </a:solidFill>
      </dgm:spPr>
      <dgm:t>
        <a:bodyPr/>
        <a:lstStyle/>
        <a:p>
          <a:endParaRPr lang="en-US"/>
        </a:p>
      </dgm:t>
    </dgm:pt>
    <dgm:pt modelId="{BCA9EF47-9564-46EA-B265-D83738546558}">
      <dgm:prSet phldrT="[Text]" custT="1"/>
      <dgm:spPr>
        <a:solidFill>
          <a:srgbClr val="2DCCD3"/>
        </a:solidFill>
      </dgm:spPr>
      <dgm:t>
        <a:bodyPr/>
        <a:lstStyle/>
        <a:p>
          <a:r>
            <a:rPr lang="en-US" sz="1000" b="1">
              <a:latin typeface="Open Sans" panose="020B0606030504020204" pitchFamily="34" charset="0"/>
              <a:ea typeface="Open Sans" panose="020B0606030504020204" pitchFamily="34" charset="0"/>
              <a:cs typeface="Open Sans" panose="020B0606030504020204" pitchFamily="34" charset="0"/>
            </a:rPr>
            <a:t>Structural Systems II</a:t>
          </a:r>
        </a:p>
      </dgm:t>
    </dgm:pt>
    <dgm:pt modelId="{8D130535-85B1-4C37-A0CB-139FD07F155F}" type="parTrans" cxnId="{4900FC22-6522-448E-AA4D-8E615716C2E7}">
      <dgm:prSet/>
      <dgm:spPr/>
      <dgm:t>
        <a:bodyPr/>
        <a:lstStyle/>
        <a:p>
          <a:endParaRPr lang="en-US"/>
        </a:p>
      </dgm:t>
    </dgm:pt>
    <dgm:pt modelId="{6A876C65-813C-4C5F-8A1B-081A465EF16B}" type="sibTrans" cxnId="{4900FC22-6522-448E-AA4D-8E615716C2E7}">
      <dgm:prSet/>
      <dgm:spPr>
        <a:solidFill>
          <a:srgbClr val="75787B"/>
        </a:solidFill>
      </dgm:spPr>
      <dgm:t>
        <a:bodyPr/>
        <a:lstStyle/>
        <a:p>
          <a:endParaRPr lang="en-US"/>
        </a:p>
      </dgm:t>
    </dgm:pt>
    <dgm:pt modelId="{545B5764-C402-4E8F-84E1-D1D1EE9CFB06}">
      <dgm:prSet phldrT="[Text]" custT="1"/>
      <dgm:spPr>
        <a:solidFill>
          <a:srgbClr val="2DCCD3"/>
        </a:solidFill>
      </dgm:spPr>
      <dgm:t>
        <a:bodyPr/>
        <a:lstStyle/>
        <a:p>
          <a:r>
            <a:rPr lang="en-US" sz="1000" b="1">
              <a:latin typeface="Open Sans" panose="020B0606030504020204" pitchFamily="34" charset="0"/>
              <a:ea typeface="Open Sans" panose="020B0606030504020204" pitchFamily="34" charset="0"/>
              <a:cs typeface="Open Sans" panose="020B0606030504020204" pitchFamily="34" charset="0"/>
            </a:rPr>
            <a:t>Construction Practicum</a:t>
          </a:r>
        </a:p>
      </dgm:t>
    </dgm:pt>
    <dgm:pt modelId="{D7721D86-F4CB-4B93-90FC-5461E219784D}" type="parTrans" cxnId="{2210CF2B-E421-40DC-AC9A-680246D40721}">
      <dgm:prSet/>
      <dgm:spPr/>
      <dgm:t>
        <a:bodyPr/>
        <a:lstStyle/>
        <a:p>
          <a:endParaRPr lang="en-US"/>
        </a:p>
      </dgm:t>
    </dgm:pt>
    <dgm:pt modelId="{223B7328-9153-4640-87D5-A1D06549ECDC}" type="sibTrans" cxnId="{2210CF2B-E421-40DC-AC9A-680246D40721}">
      <dgm:prSet/>
      <dgm:spPr/>
      <dgm:t>
        <a:bodyPr/>
        <a:lstStyle/>
        <a:p>
          <a:endParaRPr lang="en-US"/>
        </a:p>
      </dgm:t>
    </dgm:pt>
    <dgm:pt modelId="{FEB27004-7C4F-47A7-960E-7248414A1D2A}" type="pres">
      <dgm:prSet presAssocID="{6580DD9F-A3ED-4082-9846-C46840A632EF}" presName="Name0" presStyleCnt="0">
        <dgm:presLayoutVars>
          <dgm:dir/>
          <dgm:resizeHandles val="exact"/>
        </dgm:presLayoutVars>
      </dgm:prSet>
      <dgm:spPr/>
    </dgm:pt>
    <dgm:pt modelId="{FB6EFC09-3481-4CBB-A81F-3D1FBDB9F348}" type="pres">
      <dgm:prSet presAssocID="{B78463B4-6CAA-429F-B340-0E0428614926}" presName="node" presStyleLbl="node1" presStyleIdx="0" presStyleCnt="4">
        <dgm:presLayoutVars>
          <dgm:bulletEnabled val="1"/>
        </dgm:presLayoutVars>
      </dgm:prSet>
      <dgm:spPr/>
    </dgm:pt>
    <dgm:pt modelId="{762CCCDC-C204-478D-BE0E-257FC113F31A}" type="pres">
      <dgm:prSet presAssocID="{5075DABF-2A09-48B6-BD6B-DA2A73160DEF}" presName="sibTrans" presStyleLbl="sibTrans2D1" presStyleIdx="0" presStyleCnt="3"/>
      <dgm:spPr/>
    </dgm:pt>
    <dgm:pt modelId="{13331CD6-6340-48C9-89CF-E8204762FC27}" type="pres">
      <dgm:prSet presAssocID="{5075DABF-2A09-48B6-BD6B-DA2A73160DEF}" presName="connectorText" presStyleLbl="sibTrans2D1" presStyleIdx="0" presStyleCnt="3"/>
      <dgm:spPr/>
    </dgm:pt>
    <dgm:pt modelId="{83388D2D-3F83-42FA-9074-4B404410E418}" type="pres">
      <dgm:prSet presAssocID="{FDC624D3-CE85-42D3-88F7-F7ACCA6F4411}" presName="node" presStyleLbl="node1" presStyleIdx="1" presStyleCnt="4">
        <dgm:presLayoutVars>
          <dgm:bulletEnabled val="1"/>
        </dgm:presLayoutVars>
      </dgm:prSet>
      <dgm:spPr/>
    </dgm:pt>
    <dgm:pt modelId="{96185953-D2BE-47CD-BA7E-99A42F88DCAE}" type="pres">
      <dgm:prSet presAssocID="{AC12BC9F-2A51-46EE-9E9B-29BFE1E211EE}" presName="sibTrans" presStyleLbl="sibTrans2D1" presStyleIdx="1" presStyleCnt="3"/>
      <dgm:spPr/>
    </dgm:pt>
    <dgm:pt modelId="{304500ED-4D1F-44E4-A0FC-0ABEF9DC36E2}" type="pres">
      <dgm:prSet presAssocID="{AC12BC9F-2A51-46EE-9E9B-29BFE1E211EE}" presName="connectorText" presStyleLbl="sibTrans2D1" presStyleIdx="1" presStyleCnt="3"/>
      <dgm:spPr/>
    </dgm:pt>
    <dgm:pt modelId="{4F366248-0E7F-4579-B569-6650457BCB3F}" type="pres">
      <dgm:prSet presAssocID="{BCA9EF47-9564-46EA-B265-D83738546558}" presName="node" presStyleLbl="node1" presStyleIdx="2" presStyleCnt="4">
        <dgm:presLayoutVars>
          <dgm:bulletEnabled val="1"/>
        </dgm:presLayoutVars>
      </dgm:prSet>
      <dgm:spPr/>
    </dgm:pt>
    <dgm:pt modelId="{8DAC8649-72A5-47AC-9A63-12039A302D50}" type="pres">
      <dgm:prSet presAssocID="{6A876C65-813C-4C5F-8A1B-081A465EF16B}" presName="sibTrans" presStyleLbl="sibTrans2D1" presStyleIdx="2" presStyleCnt="3"/>
      <dgm:spPr/>
    </dgm:pt>
    <dgm:pt modelId="{A00E63D5-C382-4FC9-814B-BDA8BD3C9023}" type="pres">
      <dgm:prSet presAssocID="{6A876C65-813C-4C5F-8A1B-081A465EF16B}" presName="connectorText" presStyleLbl="sibTrans2D1" presStyleIdx="2" presStyleCnt="3"/>
      <dgm:spPr/>
    </dgm:pt>
    <dgm:pt modelId="{975BD952-3085-4A95-B122-DCF9AC59E5AD}" type="pres">
      <dgm:prSet presAssocID="{545B5764-C402-4E8F-84E1-D1D1EE9CFB06}" presName="node" presStyleLbl="node1" presStyleIdx="3" presStyleCnt="4">
        <dgm:presLayoutVars>
          <dgm:bulletEnabled val="1"/>
        </dgm:presLayoutVars>
      </dgm:prSet>
      <dgm:spPr/>
    </dgm:pt>
  </dgm:ptLst>
  <dgm:cxnLst>
    <dgm:cxn modelId="{4900FC22-6522-448E-AA4D-8E615716C2E7}" srcId="{6580DD9F-A3ED-4082-9846-C46840A632EF}" destId="{BCA9EF47-9564-46EA-B265-D83738546558}" srcOrd="2" destOrd="0" parTransId="{8D130535-85B1-4C37-A0CB-139FD07F155F}" sibTransId="{6A876C65-813C-4C5F-8A1B-081A465EF16B}"/>
    <dgm:cxn modelId="{2210CF2B-E421-40DC-AC9A-680246D40721}" srcId="{6580DD9F-A3ED-4082-9846-C46840A632EF}" destId="{545B5764-C402-4E8F-84E1-D1D1EE9CFB06}" srcOrd="3" destOrd="0" parTransId="{D7721D86-F4CB-4B93-90FC-5461E219784D}" sibTransId="{223B7328-9153-4640-87D5-A1D06549ECDC}"/>
    <dgm:cxn modelId="{D1614C60-D9D2-4808-A0CB-6F98A486D8FC}" srcId="{6580DD9F-A3ED-4082-9846-C46840A632EF}" destId="{B78463B4-6CAA-429F-B340-0E0428614926}" srcOrd="0" destOrd="0" parTransId="{2B5BBA0F-CDEE-4FB2-A631-3F7C04D3BFAF}" sibTransId="{5075DABF-2A09-48B6-BD6B-DA2A73160DEF}"/>
    <dgm:cxn modelId="{DBEB8448-C04F-48A4-8950-AAF37A0DD769}" type="presOf" srcId="{B78463B4-6CAA-429F-B340-0E0428614926}" destId="{FB6EFC09-3481-4CBB-A81F-3D1FBDB9F348}" srcOrd="0" destOrd="0" presId="urn:microsoft.com/office/officeart/2005/8/layout/process1"/>
    <dgm:cxn modelId="{F980FB49-B5DC-46FB-BBA2-5D4C825FFFF3}" type="presOf" srcId="{FDC624D3-CE85-42D3-88F7-F7ACCA6F4411}" destId="{83388D2D-3F83-42FA-9074-4B404410E418}" srcOrd="0" destOrd="0" presId="urn:microsoft.com/office/officeart/2005/8/layout/process1"/>
    <dgm:cxn modelId="{9FA35A7D-65E6-46A6-B8BC-7E15AD5989D1}" type="presOf" srcId="{6580DD9F-A3ED-4082-9846-C46840A632EF}" destId="{FEB27004-7C4F-47A7-960E-7248414A1D2A}" srcOrd="0" destOrd="0" presId="urn:microsoft.com/office/officeart/2005/8/layout/process1"/>
    <dgm:cxn modelId="{85E1E280-AB24-4FAE-90B0-1B071DCA4B1F}" type="presOf" srcId="{AC12BC9F-2A51-46EE-9E9B-29BFE1E211EE}" destId="{96185953-D2BE-47CD-BA7E-99A42F88DCAE}" srcOrd="0" destOrd="0" presId="urn:microsoft.com/office/officeart/2005/8/layout/process1"/>
    <dgm:cxn modelId="{B3E48A88-995D-4360-8061-FA1A641A4EED}" type="presOf" srcId="{5075DABF-2A09-48B6-BD6B-DA2A73160DEF}" destId="{13331CD6-6340-48C9-89CF-E8204762FC27}" srcOrd="1" destOrd="0" presId="urn:microsoft.com/office/officeart/2005/8/layout/process1"/>
    <dgm:cxn modelId="{8A46788E-F712-4A16-9A9E-CD8A133E8F44}" type="presOf" srcId="{545B5764-C402-4E8F-84E1-D1D1EE9CFB06}" destId="{975BD952-3085-4A95-B122-DCF9AC59E5AD}" srcOrd="0" destOrd="0" presId="urn:microsoft.com/office/officeart/2005/8/layout/process1"/>
    <dgm:cxn modelId="{D437BC99-5ADA-4ADA-B5E4-831A903ADD15}" type="presOf" srcId="{6A876C65-813C-4C5F-8A1B-081A465EF16B}" destId="{A00E63D5-C382-4FC9-814B-BDA8BD3C9023}" srcOrd="1" destOrd="0" presId="urn:microsoft.com/office/officeart/2005/8/layout/process1"/>
    <dgm:cxn modelId="{C77B19B6-08F2-40DB-9756-8A4577C43BD1}" srcId="{6580DD9F-A3ED-4082-9846-C46840A632EF}" destId="{FDC624D3-CE85-42D3-88F7-F7ACCA6F4411}" srcOrd="1" destOrd="0" parTransId="{EA6635F2-1770-46A8-A86E-A3D14C0126BD}" sibTransId="{AC12BC9F-2A51-46EE-9E9B-29BFE1E211EE}"/>
    <dgm:cxn modelId="{9C2823B8-869A-4575-AA6D-9107EC766374}" type="presOf" srcId="{5075DABF-2A09-48B6-BD6B-DA2A73160DEF}" destId="{762CCCDC-C204-478D-BE0E-257FC113F31A}" srcOrd="0" destOrd="0" presId="urn:microsoft.com/office/officeart/2005/8/layout/process1"/>
    <dgm:cxn modelId="{058BB1C3-2939-41D4-9B9E-71255F1CCF33}" type="presOf" srcId="{BCA9EF47-9564-46EA-B265-D83738546558}" destId="{4F366248-0E7F-4579-B569-6650457BCB3F}" srcOrd="0" destOrd="0" presId="urn:microsoft.com/office/officeart/2005/8/layout/process1"/>
    <dgm:cxn modelId="{C20BCDEF-AAB2-42E6-B04B-A110DAFC675F}" type="presOf" srcId="{AC12BC9F-2A51-46EE-9E9B-29BFE1E211EE}" destId="{304500ED-4D1F-44E4-A0FC-0ABEF9DC36E2}" srcOrd="1" destOrd="0" presId="urn:microsoft.com/office/officeart/2005/8/layout/process1"/>
    <dgm:cxn modelId="{1C00BCFD-549E-4578-90F8-DD0ED0DE260B}" type="presOf" srcId="{6A876C65-813C-4C5F-8A1B-081A465EF16B}" destId="{8DAC8649-72A5-47AC-9A63-12039A302D50}" srcOrd="0" destOrd="0" presId="urn:microsoft.com/office/officeart/2005/8/layout/process1"/>
    <dgm:cxn modelId="{B875C908-1915-4403-AC22-6CDED4C02022}" type="presParOf" srcId="{FEB27004-7C4F-47A7-960E-7248414A1D2A}" destId="{FB6EFC09-3481-4CBB-A81F-3D1FBDB9F348}" srcOrd="0" destOrd="0" presId="urn:microsoft.com/office/officeart/2005/8/layout/process1"/>
    <dgm:cxn modelId="{4610F5DB-DCC7-472C-BFEF-461747F0A1A7}" type="presParOf" srcId="{FEB27004-7C4F-47A7-960E-7248414A1D2A}" destId="{762CCCDC-C204-478D-BE0E-257FC113F31A}" srcOrd="1" destOrd="0" presId="urn:microsoft.com/office/officeart/2005/8/layout/process1"/>
    <dgm:cxn modelId="{A9005CC6-6A8D-4F32-9B99-9319EEBB5511}" type="presParOf" srcId="{762CCCDC-C204-478D-BE0E-257FC113F31A}" destId="{13331CD6-6340-48C9-89CF-E8204762FC27}" srcOrd="0" destOrd="0" presId="urn:microsoft.com/office/officeart/2005/8/layout/process1"/>
    <dgm:cxn modelId="{4DB4FF08-8E73-48CC-BEBC-0095D2FE0804}" type="presParOf" srcId="{FEB27004-7C4F-47A7-960E-7248414A1D2A}" destId="{83388D2D-3F83-42FA-9074-4B404410E418}" srcOrd="2" destOrd="0" presId="urn:microsoft.com/office/officeart/2005/8/layout/process1"/>
    <dgm:cxn modelId="{2E66F97A-0AA4-4E0A-8223-CFEEBBFE8275}" type="presParOf" srcId="{FEB27004-7C4F-47A7-960E-7248414A1D2A}" destId="{96185953-D2BE-47CD-BA7E-99A42F88DCAE}" srcOrd="3" destOrd="0" presId="urn:microsoft.com/office/officeart/2005/8/layout/process1"/>
    <dgm:cxn modelId="{364CCF6F-FBCF-4B28-B95D-97E7C2415401}" type="presParOf" srcId="{96185953-D2BE-47CD-BA7E-99A42F88DCAE}" destId="{304500ED-4D1F-44E4-A0FC-0ABEF9DC36E2}" srcOrd="0" destOrd="0" presId="urn:microsoft.com/office/officeart/2005/8/layout/process1"/>
    <dgm:cxn modelId="{252EFEE1-7E59-4809-98CC-081E9AABA06A}" type="presParOf" srcId="{FEB27004-7C4F-47A7-960E-7248414A1D2A}" destId="{4F366248-0E7F-4579-B569-6650457BCB3F}" srcOrd="4" destOrd="0" presId="urn:microsoft.com/office/officeart/2005/8/layout/process1"/>
    <dgm:cxn modelId="{82D6C1FD-A43F-41C2-ABAD-FBCB6C5D6D53}" type="presParOf" srcId="{FEB27004-7C4F-47A7-960E-7248414A1D2A}" destId="{8DAC8649-72A5-47AC-9A63-12039A302D50}" srcOrd="5" destOrd="0" presId="urn:microsoft.com/office/officeart/2005/8/layout/process1"/>
    <dgm:cxn modelId="{31DAA8E7-42D1-489B-A7F8-87CF96117A6B}" type="presParOf" srcId="{8DAC8649-72A5-47AC-9A63-12039A302D50}" destId="{A00E63D5-C382-4FC9-814B-BDA8BD3C9023}" srcOrd="0" destOrd="0" presId="urn:microsoft.com/office/officeart/2005/8/layout/process1"/>
    <dgm:cxn modelId="{5C9EB9BC-A68E-4F9E-8FDE-CE2E32073418}" type="presParOf" srcId="{FEB27004-7C4F-47A7-960E-7248414A1D2A}" destId="{975BD952-3085-4A95-B122-DCF9AC59E5AD}" srcOrd="6" destOrd="0" presId="urn:microsoft.com/office/officeart/2005/8/layout/process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704EC9-74AD-4FC8-BEDC-F68AAD668F20}"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n-US"/>
        </a:p>
      </dgm:t>
    </dgm:pt>
    <dgm:pt modelId="{386E5243-3BD8-46F5-ADBB-3C3F41F56F14}">
      <dgm:prSet phldrT="[Text]" custT="1"/>
      <dgm:spPr>
        <a:ln>
          <a:solidFill>
            <a:srgbClr val="5D7975"/>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Building Construction Technology</a:t>
          </a:r>
          <a:endParaRPr lang="en-US" sz="800" b="1" i="1">
            <a:latin typeface="Open Sans" panose="020B0606030504020204" pitchFamily="34" charset="0"/>
            <a:ea typeface="Open Sans" panose="020B0606030504020204" pitchFamily="34" charset="0"/>
            <a:cs typeface="Open Sans" panose="020B0606030504020204" pitchFamily="34" charset="0"/>
          </a:endParaRPr>
        </a:p>
      </dgm:t>
    </dgm:pt>
    <dgm:pt modelId="{6476146A-CF70-4356-989B-8E8C9422EBC3}" type="parTrans" cxnId="{324F1AA3-D4B3-4697-A2C6-62EA817D643A}">
      <dgm:prSet/>
      <dgm:spPr/>
      <dgm:t>
        <a:bodyPr/>
        <a:lstStyle/>
        <a:p>
          <a:endParaRPr lang="en-US"/>
        </a:p>
      </dgm:t>
    </dgm:pt>
    <dgm:pt modelId="{F20DE0B5-E4EC-446B-8F8F-D80DB5D093F2}" type="sibTrans" cxnId="{324F1AA3-D4B3-4697-A2C6-62EA817D643A}">
      <dgm:prSet/>
      <dgm:spPr/>
      <dgm:t>
        <a:bodyPr/>
        <a:lstStyle/>
        <a:p>
          <a:endParaRPr lang="en-US"/>
        </a:p>
      </dgm:t>
    </dgm:pt>
    <dgm:pt modelId="{641A358D-DB8F-4A5E-83E8-CE215FD1C16F}">
      <dgm:prSet phldrT="[Text]"/>
      <dgm:spPr>
        <a:solidFill>
          <a:srgbClr val="D2D755"/>
        </a:solidFill>
        <a:effectLst>
          <a:outerShdw blurRad="50800" dist="38100" dir="2700000" algn="tl" rotWithShape="0">
            <a:prstClr val="black">
              <a:alpha val="40000"/>
            </a:prstClr>
          </a:outerShdw>
        </a:effectLst>
      </dgm:spPr>
      <dgm:t>
        <a:bodyPr/>
        <a:lstStyle/>
        <a:p>
          <a:r>
            <a:rPr lang="en-US">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rPr>
            <a:t>Associates</a:t>
          </a:r>
        </a:p>
      </dgm:t>
    </dgm:pt>
    <dgm:pt modelId="{2D5F9B83-11FB-4F9F-9D11-BA7E5826C811}" type="parTrans" cxnId="{508B9DEC-2F19-4E80-9133-09818B915EB5}">
      <dgm:prSet/>
      <dgm:spPr/>
      <dgm:t>
        <a:bodyPr/>
        <a:lstStyle/>
        <a:p>
          <a:endParaRPr lang="en-US"/>
        </a:p>
      </dgm:t>
    </dgm:pt>
    <dgm:pt modelId="{FC12FE34-195C-4DEC-880F-7D78864C2358}" type="sibTrans" cxnId="{508B9DEC-2F19-4E80-9133-09818B915EB5}">
      <dgm:prSet/>
      <dgm:spPr/>
      <dgm:t>
        <a:bodyPr/>
        <a:lstStyle/>
        <a:p>
          <a:endParaRPr lang="en-US"/>
        </a:p>
      </dgm:t>
    </dgm:pt>
    <dgm:pt modelId="{F5B53E59-FD4B-4B78-A278-DB9C27E35B13}">
      <dgm:prSet phldrT="[Text]" custT="1"/>
      <dgm:spPr>
        <a:ln>
          <a:solidFill>
            <a:srgbClr val="D2D755"/>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Civil Technology</a:t>
          </a:r>
          <a:endParaRPr lang="en-US" sz="800" b="1" i="1">
            <a:latin typeface="Open Sans" panose="020B0606030504020204" pitchFamily="34" charset="0"/>
            <a:ea typeface="Open Sans" panose="020B0606030504020204" pitchFamily="34" charset="0"/>
            <a:cs typeface="Open Sans" panose="020B0606030504020204" pitchFamily="34" charset="0"/>
          </a:endParaRPr>
        </a:p>
      </dgm:t>
    </dgm:pt>
    <dgm:pt modelId="{332AA7FA-70CD-48B9-AF7F-82FA3A3AF65E}" type="parTrans" cxnId="{DD4AF156-A4C2-4D6C-9993-F0717EAD3A5F}">
      <dgm:prSet/>
      <dgm:spPr/>
      <dgm:t>
        <a:bodyPr/>
        <a:lstStyle/>
        <a:p>
          <a:endParaRPr lang="en-US"/>
        </a:p>
      </dgm:t>
    </dgm:pt>
    <dgm:pt modelId="{6CEBB1FA-FD25-4D4D-9E99-033392009B8E}" type="sibTrans" cxnId="{DD4AF156-A4C2-4D6C-9993-F0717EAD3A5F}">
      <dgm:prSet/>
      <dgm:spPr/>
      <dgm:t>
        <a:bodyPr/>
        <a:lstStyle/>
        <a:p>
          <a:endParaRPr lang="en-US"/>
        </a:p>
      </dgm:t>
    </dgm:pt>
    <dgm:pt modelId="{8E9B6376-D83C-48D2-A0CF-6811A2B60F06}">
      <dgm:prSet phldrT="[Text]" custT="1"/>
      <dgm:spPr>
        <a:ln>
          <a:solidFill>
            <a:srgbClr val="E87722"/>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Construction Management</a:t>
          </a:r>
        </a:p>
      </dgm:t>
    </dgm:pt>
    <dgm:pt modelId="{BADA3CEF-7374-49F7-AE7D-0925B73AB152}" type="parTrans" cxnId="{35275188-F891-4A7F-BEF1-7C0DBFA86820}">
      <dgm:prSet/>
      <dgm:spPr/>
      <dgm:t>
        <a:bodyPr/>
        <a:lstStyle/>
        <a:p>
          <a:endParaRPr lang="en-US"/>
        </a:p>
      </dgm:t>
    </dgm:pt>
    <dgm:pt modelId="{D12C3A12-C85E-4D6B-850B-366B0A5EDE82}" type="sibTrans" cxnId="{35275188-F891-4A7F-BEF1-7C0DBFA86820}">
      <dgm:prSet/>
      <dgm:spPr/>
      <dgm:t>
        <a:bodyPr/>
        <a:lstStyle/>
        <a:p>
          <a:endParaRPr lang="en-US"/>
        </a:p>
      </dgm:t>
    </dgm:pt>
    <dgm:pt modelId="{0C8D9981-36D9-40ED-9C2F-C53920F6BDAF}">
      <dgm:prSet phldrT="[Text]" custT="1"/>
      <dgm:spPr>
        <a:ln>
          <a:solidFill>
            <a:srgbClr val="E87722"/>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University of Tennessee at Chattanooga</a:t>
          </a:r>
        </a:p>
      </dgm:t>
    </dgm:pt>
    <dgm:pt modelId="{99533833-13FB-4C9E-AC51-7A38AE289DCD}" type="parTrans" cxnId="{D6E1191F-FF77-4D92-9370-3F9C730EAD78}">
      <dgm:prSet/>
      <dgm:spPr/>
      <dgm:t>
        <a:bodyPr/>
        <a:lstStyle/>
        <a:p>
          <a:endParaRPr lang="en-US"/>
        </a:p>
      </dgm:t>
    </dgm:pt>
    <dgm:pt modelId="{B952F405-CC10-49D1-88DF-4B723F3CC997}" type="sibTrans" cxnId="{D6E1191F-FF77-4D92-9370-3F9C730EAD78}">
      <dgm:prSet/>
      <dgm:spPr/>
      <dgm:t>
        <a:bodyPr/>
        <a:lstStyle/>
        <a:p>
          <a:endParaRPr lang="en-US"/>
        </a:p>
      </dgm:t>
    </dgm:pt>
    <dgm:pt modelId="{22598BC2-C848-47B4-BF76-2A3E198497D2}">
      <dgm:prSet phldrT="[Text]" custT="1"/>
      <dgm:spPr>
        <a:ln>
          <a:solidFill>
            <a:srgbClr val="D2D75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Cleveland State </a:t>
          </a:r>
          <a:r>
            <a:rPr lang="en-US" sz="600" b="0" i="0">
              <a:latin typeface="Open Sans" panose="020B0606030504020204" pitchFamily="34" charset="0"/>
              <a:ea typeface="Open Sans" panose="020B0606030504020204" pitchFamily="34" charset="0"/>
              <a:cs typeface="Open Sans" panose="020B0606030504020204" pitchFamily="34" charset="0"/>
            </a:rPr>
            <a:t>	</a:t>
          </a:r>
          <a:endParaRPr lang="en-US" sz="600" i="0">
            <a:latin typeface="Open Sans" panose="020B0606030504020204" pitchFamily="34" charset="0"/>
            <a:ea typeface="Open Sans" panose="020B0606030504020204" pitchFamily="34" charset="0"/>
            <a:cs typeface="Open Sans" panose="020B0606030504020204" pitchFamily="34" charset="0"/>
          </a:endParaRPr>
        </a:p>
      </dgm:t>
    </dgm:pt>
    <dgm:pt modelId="{2AE51689-5923-466A-8BF7-7D0B2D24D819}" type="parTrans" cxnId="{A64E89FF-1240-4BA0-80CC-CE62D1DB94DC}">
      <dgm:prSet/>
      <dgm:spPr/>
      <dgm:t>
        <a:bodyPr/>
        <a:lstStyle/>
        <a:p>
          <a:endParaRPr lang="en-US"/>
        </a:p>
      </dgm:t>
    </dgm:pt>
    <dgm:pt modelId="{5DEFB96D-0D7C-4AD2-9438-F30BF379F20A}" type="sibTrans" cxnId="{A64E89FF-1240-4BA0-80CC-CE62D1DB94DC}">
      <dgm:prSet/>
      <dgm:spPr/>
      <dgm:t>
        <a:bodyPr/>
        <a:lstStyle/>
        <a:p>
          <a:endParaRPr lang="en-US"/>
        </a:p>
      </dgm:t>
    </dgm:pt>
    <dgm:pt modelId="{2BA3CD26-1304-46CE-9BD3-5A2A55E47529}">
      <dgm:prSet/>
      <dgm:spPr>
        <a:solidFill>
          <a:srgbClr val="2DCCD3"/>
        </a:solidFill>
      </dgm:spPr>
      <dgm:t>
        <a:bodyPr/>
        <a:lstStyle/>
        <a:p>
          <a:r>
            <a:rPr lang="en-US">
              <a:latin typeface="Open Sans" panose="020B0606030504020204" pitchFamily="34" charset="0"/>
              <a:ea typeface="Open Sans" panose="020B0606030504020204" pitchFamily="34" charset="0"/>
              <a:cs typeface="Open Sans" panose="020B0606030504020204" pitchFamily="34" charset="0"/>
            </a:rPr>
            <a:t>High School Structural Systems Program of Study</a:t>
          </a:r>
        </a:p>
      </dgm:t>
    </dgm:pt>
    <dgm:pt modelId="{2708E2B6-2E28-4966-BF3A-0F5E1DE0D19F}" type="parTrans" cxnId="{300934DC-F261-4AA7-82B7-C310C081CCF8}">
      <dgm:prSet/>
      <dgm:spPr/>
      <dgm:t>
        <a:bodyPr/>
        <a:lstStyle/>
        <a:p>
          <a:endParaRPr lang="en-US"/>
        </a:p>
      </dgm:t>
    </dgm:pt>
    <dgm:pt modelId="{1BC59E1D-6CB2-46E2-AD46-EB61944E4C2F}" type="sibTrans" cxnId="{300934DC-F261-4AA7-82B7-C310C081CCF8}">
      <dgm:prSet/>
      <dgm:spPr/>
      <dgm:t>
        <a:bodyPr/>
        <a:lstStyle/>
        <a:p>
          <a:endParaRPr lang="en-US"/>
        </a:p>
      </dgm:t>
    </dgm:pt>
    <dgm:pt modelId="{5481D553-90C0-4A28-96A8-814B225C04A2}">
      <dgm:prSet custT="1"/>
      <dgm:spPr>
        <a:ln>
          <a:solidFill>
            <a:srgbClr val="2DCCD3"/>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CTSO Competitive Events</a:t>
          </a:r>
        </a:p>
      </dgm:t>
    </dgm:pt>
    <dgm:pt modelId="{66F2F888-8B4D-4C3D-A900-92A182BA8BDB}" type="parTrans" cxnId="{19D3C94B-1128-4F11-B24A-6A06A3725D2E}">
      <dgm:prSet/>
      <dgm:spPr/>
      <dgm:t>
        <a:bodyPr/>
        <a:lstStyle/>
        <a:p>
          <a:endParaRPr lang="en-US"/>
        </a:p>
      </dgm:t>
    </dgm:pt>
    <dgm:pt modelId="{EC9D33AB-CA6E-4BE1-AAAD-1905FB03DCD8}" type="sibTrans" cxnId="{19D3C94B-1128-4F11-B24A-6A06A3725D2E}">
      <dgm:prSet/>
      <dgm:spPr/>
      <dgm:t>
        <a:bodyPr/>
        <a:lstStyle/>
        <a:p>
          <a:endParaRPr lang="en-US"/>
        </a:p>
      </dgm:t>
    </dgm:pt>
    <dgm:pt modelId="{C7A1BD86-042B-47E9-92ED-084B54EF204A}">
      <dgm:prSet phldrT="[Text]"/>
      <dgm:spPr>
        <a:solidFill>
          <a:srgbClr val="5D7975"/>
        </a:solidFill>
      </dgm:spPr>
      <dgm:t>
        <a:bodyPr/>
        <a:lstStyle/>
        <a:p>
          <a:r>
            <a:rPr lang="en-US">
              <a:latin typeface="Open Sans" panose="020B0606030504020204" pitchFamily="34" charset="0"/>
              <a:ea typeface="Open Sans" panose="020B0606030504020204" pitchFamily="34" charset="0"/>
              <a:cs typeface="Open Sans" panose="020B0606030504020204" pitchFamily="34" charset="0"/>
            </a:rPr>
            <a:t>Certificate	</a:t>
          </a:r>
        </a:p>
      </dgm:t>
    </dgm:pt>
    <dgm:pt modelId="{6EACD73A-E422-45A8-843C-2EB7F643791E}" type="sibTrans" cxnId="{E8DFA23A-B8B6-4638-A38F-04F27F6CB303}">
      <dgm:prSet/>
      <dgm:spPr/>
      <dgm:t>
        <a:bodyPr/>
        <a:lstStyle/>
        <a:p>
          <a:endParaRPr lang="en-US"/>
        </a:p>
      </dgm:t>
    </dgm:pt>
    <dgm:pt modelId="{BA13BBBB-1C3F-4ED6-A969-399EDCD5FF0A}" type="parTrans" cxnId="{E8DFA23A-B8B6-4638-A38F-04F27F6CB303}">
      <dgm:prSet/>
      <dgm:spPr/>
      <dgm:t>
        <a:bodyPr/>
        <a:lstStyle/>
        <a:p>
          <a:endParaRPr lang="en-US"/>
        </a:p>
      </dgm:t>
    </dgm:pt>
    <dgm:pt modelId="{222F9428-EDD8-4B10-A5D4-9826BF0E6D3F}">
      <dgm:prSet custT="1"/>
      <dgm:spPr>
        <a:ln>
          <a:solidFill>
            <a:srgbClr val="2DCCD3"/>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SkillsUSA</a:t>
          </a:r>
        </a:p>
      </dgm:t>
    </dgm:pt>
    <dgm:pt modelId="{009938CF-B1B6-448D-8FE9-FA1919113EF8}" type="parTrans" cxnId="{6529D785-4BBF-405E-8587-B3AF58977546}">
      <dgm:prSet/>
      <dgm:spPr/>
      <dgm:t>
        <a:bodyPr/>
        <a:lstStyle/>
        <a:p>
          <a:endParaRPr lang="en-US"/>
        </a:p>
      </dgm:t>
    </dgm:pt>
    <dgm:pt modelId="{2872D493-51BF-4DF5-8474-898F5A5F7156}" type="sibTrans" cxnId="{6529D785-4BBF-405E-8587-B3AF58977546}">
      <dgm:prSet/>
      <dgm:spPr/>
      <dgm:t>
        <a:bodyPr/>
        <a:lstStyle/>
        <a:p>
          <a:endParaRPr lang="en-US"/>
        </a:p>
      </dgm:t>
    </dgm:pt>
    <dgm:pt modelId="{53AE95D0-BF35-43BF-A001-6A8C1CC14906}">
      <dgm:prSet custT="1"/>
      <dgm:spPr>
        <a:ln>
          <a:solidFill>
            <a:srgbClr val="2DCCD3"/>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Work-based Learning: Career Practicum</a:t>
          </a:r>
        </a:p>
      </dgm:t>
    </dgm:pt>
    <dgm:pt modelId="{B81F9D7E-E946-41BE-BCB7-AEA57FCDEB04}" type="parTrans" cxnId="{52935DB3-6F53-4260-95BC-267D0F44AD22}">
      <dgm:prSet/>
      <dgm:spPr/>
      <dgm:t>
        <a:bodyPr/>
        <a:lstStyle/>
        <a:p>
          <a:endParaRPr lang="en-US"/>
        </a:p>
      </dgm:t>
    </dgm:pt>
    <dgm:pt modelId="{A5283466-34F8-45CB-BED8-7D3B4D8D695A}" type="sibTrans" cxnId="{52935DB3-6F53-4260-95BC-267D0F44AD22}">
      <dgm:prSet/>
      <dgm:spPr/>
      <dgm:t>
        <a:bodyPr/>
        <a:lstStyle/>
        <a:p>
          <a:endParaRPr lang="en-US"/>
        </a:p>
      </dgm:t>
    </dgm:pt>
    <dgm:pt modelId="{DF04DB14-F06D-4A8E-B9FD-11960D809F5C}">
      <dgm:prSet phldrT="[Text]" custT="1"/>
      <dgm:spPr>
        <a:ln>
          <a:solidFill>
            <a:srgbClr val="E87722"/>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Construction Science</a:t>
          </a:r>
          <a:endParaRPr lang="en-US" sz="600" b="1">
            <a:latin typeface="Open Sans" panose="020B0606030504020204" pitchFamily="34" charset="0"/>
            <a:ea typeface="Open Sans" panose="020B0606030504020204" pitchFamily="34" charset="0"/>
            <a:cs typeface="Open Sans" panose="020B0606030504020204" pitchFamily="34" charset="0"/>
          </a:endParaRPr>
        </a:p>
      </dgm:t>
    </dgm:pt>
    <dgm:pt modelId="{FEC769C5-BB68-437A-8774-0F0B05AFE49F}" type="parTrans" cxnId="{8930A2DC-5CD7-4E59-8959-D79CA92B6C00}">
      <dgm:prSet/>
      <dgm:spPr/>
      <dgm:t>
        <a:bodyPr/>
        <a:lstStyle/>
        <a:p>
          <a:endParaRPr lang="en-US"/>
        </a:p>
      </dgm:t>
    </dgm:pt>
    <dgm:pt modelId="{C3B0EEF2-C4B0-416A-9CE7-B9D85212455E}" type="sibTrans" cxnId="{8930A2DC-5CD7-4E59-8959-D79CA92B6C00}">
      <dgm:prSet/>
      <dgm:spPr/>
      <dgm:t>
        <a:bodyPr/>
        <a:lstStyle/>
        <a:p>
          <a:endParaRPr lang="en-US"/>
        </a:p>
      </dgm:t>
    </dgm:pt>
    <dgm:pt modelId="{E7094A3B-0D74-452E-B1ED-D1A3D2EB182F}">
      <dgm:prSet phldrT="[Text]" custT="1"/>
      <dgm:spPr>
        <a:ln>
          <a:solidFill>
            <a:srgbClr val="E87722"/>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University of Tennessee at Knoxville</a:t>
          </a:r>
        </a:p>
      </dgm:t>
    </dgm:pt>
    <dgm:pt modelId="{2F857D67-6718-4EB6-920E-FF034331673E}" type="parTrans" cxnId="{CC87CF76-BC3B-4345-B757-31952C879BAB}">
      <dgm:prSet/>
      <dgm:spPr/>
      <dgm:t>
        <a:bodyPr/>
        <a:lstStyle/>
        <a:p>
          <a:endParaRPr lang="en-US"/>
        </a:p>
      </dgm:t>
    </dgm:pt>
    <dgm:pt modelId="{327A9B8F-D6C7-48EE-8EDD-00AF462D12C9}" type="sibTrans" cxnId="{CC87CF76-BC3B-4345-B757-31952C879BAB}">
      <dgm:prSet/>
      <dgm:spPr/>
      <dgm:t>
        <a:bodyPr/>
        <a:lstStyle/>
        <a:p>
          <a:endParaRPr lang="en-US"/>
        </a:p>
      </dgm:t>
    </dgm:pt>
    <dgm:pt modelId="{39230DBA-B007-44A4-91E3-C53EED4070B3}">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Crossville</a:t>
          </a:r>
        </a:p>
      </dgm:t>
    </dgm:pt>
    <dgm:pt modelId="{F44684E1-06D4-4812-9C7D-409A410CE649}" type="sibTrans" cxnId="{119F87F9-7E10-4B9D-BE18-CFBC0CF9D434}">
      <dgm:prSet/>
      <dgm:spPr/>
      <dgm:t>
        <a:bodyPr/>
        <a:lstStyle/>
        <a:p>
          <a:endParaRPr lang="en-US"/>
        </a:p>
      </dgm:t>
    </dgm:pt>
    <dgm:pt modelId="{AE33C9C1-4756-410C-8BB0-ADE6A30D2CED}" type="parTrans" cxnId="{119F87F9-7E10-4B9D-BE18-CFBC0CF9D434}">
      <dgm:prSet/>
      <dgm:spPr/>
      <dgm:t>
        <a:bodyPr/>
        <a:lstStyle/>
        <a:p>
          <a:endParaRPr lang="en-US"/>
        </a:p>
      </dgm:t>
    </dgm:pt>
    <dgm:pt modelId="{CF9DD42D-577C-4D69-A6A8-726E47CFE915}">
      <dgm:prSet phldrT="[Text]"/>
      <dgm:spPr>
        <a:solidFill>
          <a:srgbClr val="E87722"/>
        </a:solidFill>
      </dgm:spPr>
      <dgm:t>
        <a:bodyPr/>
        <a:lstStyle/>
        <a:p>
          <a:r>
            <a:rPr lang="en-US">
              <a:latin typeface="Open Sans" panose="020B0606030504020204" pitchFamily="34" charset="0"/>
              <a:ea typeface="Open Sans" panose="020B0606030504020204" pitchFamily="34" charset="0"/>
              <a:cs typeface="Open Sans" panose="020B0606030504020204" pitchFamily="34" charset="0"/>
            </a:rPr>
            <a:t>Bachelors</a:t>
          </a:r>
        </a:p>
      </dgm:t>
    </dgm:pt>
    <dgm:pt modelId="{C4F96F98-04B1-4F35-9F9C-9A7DD508C459}" type="sibTrans" cxnId="{A8303587-BC3F-4A55-B9A6-1A7B1B1D6D77}">
      <dgm:prSet/>
      <dgm:spPr/>
      <dgm:t>
        <a:bodyPr/>
        <a:lstStyle/>
        <a:p>
          <a:endParaRPr lang="en-US"/>
        </a:p>
      </dgm:t>
    </dgm:pt>
    <dgm:pt modelId="{E78213BB-90C0-4C8C-965A-B8A35D606809}" type="parTrans" cxnId="{A8303587-BC3F-4A55-B9A6-1A7B1B1D6D77}">
      <dgm:prSet/>
      <dgm:spPr/>
      <dgm:t>
        <a:bodyPr/>
        <a:lstStyle/>
        <a:p>
          <a:endParaRPr lang="en-US"/>
        </a:p>
      </dgm:t>
    </dgm:pt>
    <dgm:pt modelId="{49F3C41E-0E3D-4465-BE18-64F5D9B8F832}">
      <dgm:prSet phldrT="[Text]" custT="1"/>
      <dgm:spPr>
        <a:ln>
          <a:solidFill>
            <a:srgbClr val="E87722"/>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Concrete Industry Management</a:t>
          </a:r>
        </a:p>
      </dgm:t>
    </dgm:pt>
    <dgm:pt modelId="{0046A030-8B64-496B-9697-A5D00363FDB7}" type="parTrans" cxnId="{8B508F23-A349-4B76-8802-B29C87DF8B40}">
      <dgm:prSet/>
      <dgm:spPr/>
      <dgm:t>
        <a:bodyPr/>
        <a:lstStyle/>
        <a:p>
          <a:endParaRPr lang="en-US"/>
        </a:p>
      </dgm:t>
    </dgm:pt>
    <dgm:pt modelId="{6D391F2F-0B4B-4986-BDAF-4A0FDA64E09C}" type="sibTrans" cxnId="{8B508F23-A349-4B76-8802-B29C87DF8B40}">
      <dgm:prSet/>
      <dgm:spPr/>
      <dgm:t>
        <a:bodyPr/>
        <a:lstStyle/>
        <a:p>
          <a:endParaRPr lang="en-US"/>
        </a:p>
      </dgm:t>
    </dgm:pt>
    <dgm:pt modelId="{D9537146-FFC6-4E44-970A-F9AB995D098B}">
      <dgm:prSet phldrT="[Text]" custT="1"/>
      <dgm:spPr>
        <a:ln>
          <a:solidFill>
            <a:srgbClr val="E87722"/>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MTSU</a:t>
          </a:r>
        </a:p>
      </dgm:t>
    </dgm:pt>
    <dgm:pt modelId="{9FF2140B-59D9-4BBD-8F37-B6B0338737BA}" type="parTrans" cxnId="{1E31F200-30B1-48C4-8E8E-55F3B0F8D595}">
      <dgm:prSet/>
      <dgm:spPr/>
      <dgm:t>
        <a:bodyPr/>
        <a:lstStyle/>
        <a:p>
          <a:endParaRPr lang="en-US"/>
        </a:p>
      </dgm:t>
    </dgm:pt>
    <dgm:pt modelId="{86913DCA-F5FB-403E-A77C-9A1C8DA8E401}" type="sibTrans" cxnId="{1E31F200-30B1-48C4-8E8E-55F3B0F8D595}">
      <dgm:prSet/>
      <dgm:spPr/>
      <dgm:t>
        <a:bodyPr/>
        <a:lstStyle/>
        <a:p>
          <a:endParaRPr lang="en-US"/>
        </a:p>
      </dgm:t>
    </dgm:pt>
    <dgm:pt modelId="{99DB235B-A5CA-4AF8-A807-8188E2344149}">
      <dgm:prSet phldrT="[Text]" custT="1"/>
      <dgm:spPr>
        <a:ln>
          <a:solidFill>
            <a:srgbClr val="E87722"/>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Architecture &amp; Engineering</a:t>
          </a:r>
        </a:p>
      </dgm:t>
    </dgm:pt>
    <dgm:pt modelId="{FBE455AD-3B66-44E1-8113-AD808400C0D5}" type="parTrans" cxnId="{A4D7CEAB-34D5-42F1-995A-3563F0AA7863}">
      <dgm:prSet/>
      <dgm:spPr/>
      <dgm:t>
        <a:bodyPr/>
        <a:lstStyle/>
        <a:p>
          <a:endParaRPr lang="en-US"/>
        </a:p>
      </dgm:t>
    </dgm:pt>
    <dgm:pt modelId="{B9648233-2BCF-41F8-B623-6362746D9D46}" type="sibTrans" cxnId="{A4D7CEAB-34D5-42F1-995A-3563F0AA7863}">
      <dgm:prSet/>
      <dgm:spPr/>
      <dgm:t>
        <a:bodyPr/>
        <a:lstStyle/>
        <a:p>
          <a:endParaRPr lang="en-US"/>
        </a:p>
      </dgm:t>
    </dgm:pt>
    <dgm:pt modelId="{307AF6B3-6F7C-4CB5-9A75-9E6915555481}">
      <dgm:prSet phldrT="[Text]" custT="1"/>
      <dgm:spPr>
        <a:ln>
          <a:solidFill>
            <a:srgbClr val="E87722"/>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Available at many TN universities</a:t>
          </a:r>
        </a:p>
      </dgm:t>
    </dgm:pt>
    <dgm:pt modelId="{177A1450-EB60-42BE-B260-837867B7DA74}" type="parTrans" cxnId="{B85655EA-7FBC-4637-9323-87C035AA5462}">
      <dgm:prSet/>
      <dgm:spPr/>
      <dgm:t>
        <a:bodyPr/>
        <a:lstStyle/>
        <a:p>
          <a:endParaRPr lang="en-US"/>
        </a:p>
      </dgm:t>
    </dgm:pt>
    <dgm:pt modelId="{6B925400-AA75-4A17-A7B2-38F7511C62AA}" type="sibTrans" cxnId="{B85655EA-7FBC-4637-9323-87C035AA5462}">
      <dgm:prSet/>
      <dgm:spPr/>
      <dgm:t>
        <a:bodyPr/>
        <a:lstStyle/>
        <a:p>
          <a:endParaRPr lang="en-US"/>
        </a:p>
      </dgm:t>
    </dgm:pt>
    <dgm:pt modelId="{5F717394-9FC5-4345-AB73-955CA1D15E07}">
      <dgm:prSet custT="1"/>
      <dgm:spPr>
        <a:ln>
          <a:solidFill>
            <a:srgbClr val="2DCCD3"/>
          </a:solidFill>
        </a:ln>
      </dgm:spPr>
      <dgm:t>
        <a:bodyPr/>
        <a:lstStyle/>
        <a:p>
          <a:r>
            <a:rPr lang="en-US" sz="800" b="1">
              <a:latin typeface="Open Sans" panose="020B0606030504020204" pitchFamily="34" charset="0"/>
              <a:ea typeface="Open Sans" panose="020B0606030504020204" pitchFamily="34" charset="0"/>
              <a:cs typeface="Open Sans" panose="020B0606030504020204" pitchFamily="34" charset="0"/>
            </a:rPr>
            <a:t>Industry Certification</a:t>
          </a:r>
        </a:p>
      </dgm:t>
    </dgm:pt>
    <dgm:pt modelId="{2F066DB8-B4FB-4E11-A62B-EEF511D00737}" type="parTrans" cxnId="{2EC3DC14-504D-4A0A-8A31-897D6184B855}">
      <dgm:prSet/>
      <dgm:spPr/>
      <dgm:t>
        <a:bodyPr/>
        <a:lstStyle/>
        <a:p>
          <a:endParaRPr lang="en-US"/>
        </a:p>
      </dgm:t>
    </dgm:pt>
    <dgm:pt modelId="{E9FB0774-386C-4028-BDCF-D894EC04E213}" type="sibTrans" cxnId="{2EC3DC14-504D-4A0A-8A31-897D6184B855}">
      <dgm:prSet/>
      <dgm:spPr/>
      <dgm:t>
        <a:bodyPr/>
        <a:lstStyle/>
        <a:p>
          <a:endParaRPr lang="en-US"/>
        </a:p>
      </dgm:t>
    </dgm:pt>
    <dgm:pt modelId="{B909DC80-FD3C-44AB-9A7B-788025064A02}">
      <dgm:prSet custT="1"/>
      <dgm:spPr>
        <a:ln>
          <a:solidFill>
            <a:srgbClr val="2DCCD3"/>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NCCER Core Curriculum</a:t>
          </a:r>
        </a:p>
      </dgm:t>
    </dgm:pt>
    <dgm:pt modelId="{9461E4B9-205C-453B-929E-8992A8185838}" type="parTrans" cxnId="{19A30D9E-83F4-4D07-B4E1-205FB6C9C7BE}">
      <dgm:prSet/>
      <dgm:spPr/>
      <dgm:t>
        <a:bodyPr/>
        <a:lstStyle/>
        <a:p>
          <a:endParaRPr lang="en-US"/>
        </a:p>
      </dgm:t>
    </dgm:pt>
    <dgm:pt modelId="{70D41FDE-6CDF-4FD5-BDFC-6ACF58A2F6E0}" type="sibTrans" cxnId="{19A30D9E-83F4-4D07-B4E1-205FB6C9C7BE}">
      <dgm:prSet/>
      <dgm:spPr/>
      <dgm:t>
        <a:bodyPr/>
        <a:lstStyle/>
        <a:p>
          <a:endParaRPr lang="en-US"/>
        </a:p>
      </dgm:t>
    </dgm:pt>
    <dgm:pt modelId="{F5AF9732-2642-4654-B327-29946FDDB47A}">
      <dgm:prSet custT="1"/>
      <dgm:spPr>
        <a:ln>
          <a:solidFill>
            <a:srgbClr val="2DCCD3"/>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NCCER Carpentry</a:t>
          </a:r>
        </a:p>
      </dgm:t>
    </dgm:pt>
    <dgm:pt modelId="{64EA75A7-ABD6-4A62-B08C-D933C8566E00}" type="parTrans" cxnId="{1E84E512-CD95-4E24-B395-81A79C053C47}">
      <dgm:prSet/>
      <dgm:spPr/>
      <dgm:t>
        <a:bodyPr/>
        <a:lstStyle/>
        <a:p>
          <a:endParaRPr lang="en-US"/>
        </a:p>
      </dgm:t>
    </dgm:pt>
    <dgm:pt modelId="{2C706A7F-0398-4366-9803-9D6D0409FB94}" type="sibTrans" cxnId="{1E84E512-CD95-4E24-B395-81A79C053C47}">
      <dgm:prSet/>
      <dgm:spPr/>
      <dgm:t>
        <a:bodyPr/>
        <a:lstStyle/>
        <a:p>
          <a:endParaRPr lang="en-US"/>
        </a:p>
      </dgm:t>
    </dgm:pt>
    <dgm:pt modelId="{E06AACD5-23B1-44CF-895B-7FF4C7A1A4B1}">
      <dgm:prSet phldrT="[Text]"/>
      <dgm:spPr>
        <a:solidFill>
          <a:srgbClr val="197175"/>
        </a:solidFill>
      </dgm:spPr>
      <dgm:t>
        <a:bodyPr/>
        <a:lstStyle/>
        <a:p>
          <a:r>
            <a:rPr lang="en-US">
              <a:latin typeface="Open Sans" panose="020B0606030504020204" pitchFamily="34" charset="0"/>
              <a:ea typeface="Open Sans" panose="020B0606030504020204" pitchFamily="34" charset="0"/>
              <a:cs typeface="Open Sans" panose="020B0606030504020204" pitchFamily="34" charset="0"/>
            </a:rPr>
            <a:t>Apprenticeship</a:t>
          </a:r>
        </a:p>
      </dgm:t>
    </dgm:pt>
    <dgm:pt modelId="{A751CA3C-B2C7-4222-96D4-85BB0B61A4B0}" type="parTrans" cxnId="{E3C4C199-6209-4821-AD01-61CAC3BA5F87}">
      <dgm:prSet/>
      <dgm:spPr/>
      <dgm:t>
        <a:bodyPr/>
        <a:lstStyle/>
        <a:p>
          <a:endParaRPr lang="en-US"/>
        </a:p>
      </dgm:t>
    </dgm:pt>
    <dgm:pt modelId="{2ECF0355-A957-4F97-9433-A4064080D7CF}" type="sibTrans" cxnId="{E3C4C199-6209-4821-AD01-61CAC3BA5F87}">
      <dgm:prSet/>
      <dgm:spPr/>
      <dgm:t>
        <a:bodyPr/>
        <a:lstStyle/>
        <a:p>
          <a:endParaRPr lang="en-US"/>
        </a:p>
      </dgm:t>
    </dgm:pt>
    <dgm:pt modelId="{51A22CAA-DD6E-46A1-AF20-E19A52E9D942}">
      <dgm:prSet phldrT="[Text]" custT="1"/>
      <dgm:spPr>
        <a:noFill/>
        <a:ln>
          <a:solidFill>
            <a:srgbClr val="197175"/>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Apprenticeship training is available in carpentry and other related areas.</a:t>
          </a:r>
        </a:p>
      </dgm:t>
    </dgm:pt>
    <dgm:pt modelId="{C8E67A67-E615-45D8-B42E-7BFF7E872623}" type="parTrans" cxnId="{0EB55939-04D9-45EE-845C-738A25C0CC08}">
      <dgm:prSet/>
      <dgm:spPr/>
      <dgm:t>
        <a:bodyPr/>
        <a:lstStyle/>
        <a:p>
          <a:endParaRPr lang="en-US"/>
        </a:p>
      </dgm:t>
    </dgm:pt>
    <dgm:pt modelId="{E3FE8CD6-485D-4FAA-BC0E-7694822C40D2}" type="sibTrans" cxnId="{0EB55939-04D9-45EE-845C-738A25C0CC08}">
      <dgm:prSet/>
      <dgm:spPr/>
      <dgm:t>
        <a:bodyPr/>
        <a:lstStyle/>
        <a:p>
          <a:endParaRPr lang="en-US"/>
        </a:p>
      </dgm:t>
    </dgm:pt>
    <dgm:pt modelId="{2D377A3E-CE19-49A6-A316-942617CA7995}">
      <dgm:prSet phldrT="[Text]" custT="1"/>
      <dgm:spPr>
        <a:ln>
          <a:solidFill>
            <a:srgbClr val="E87722"/>
          </a:solidFill>
        </a:ln>
      </dgm:spPr>
      <dgm:t>
        <a:bodyPr/>
        <a:lstStyle/>
        <a:p>
          <a:r>
            <a:rPr lang="en-US" sz="600" b="0">
              <a:latin typeface="Open Sans" panose="020B0606030504020204" pitchFamily="34" charset="0"/>
              <a:ea typeface="Open Sans" panose="020B0606030504020204" pitchFamily="34" charset="0"/>
              <a:cs typeface="Open Sans" panose="020B0606030504020204" pitchFamily="34" charset="0"/>
            </a:rPr>
            <a:t>MTSU</a:t>
          </a:r>
        </a:p>
      </dgm:t>
    </dgm:pt>
    <dgm:pt modelId="{26F63AB9-75BC-4E0F-BDE0-A8F98014F36B}" type="parTrans" cxnId="{2B1D1087-64C5-4912-A99C-B459042A0C17}">
      <dgm:prSet/>
      <dgm:spPr/>
      <dgm:t>
        <a:bodyPr/>
        <a:lstStyle/>
        <a:p>
          <a:endParaRPr lang="en-US"/>
        </a:p>
      </dgm:t>
    </dgm:pt>
    <dgm:pt modelId="{5396A1C3-D23B-4EDC-977D-76376EB9F323}" type="sibTrans" cxnId="{2B1D1087-64C5-4912-A99C-B459042A0C17}">
      <dgm:prSet/>
      <dgm:spPr/>
      <dgm:t>
        <a:bodyPr/>
        <a:lstStyle/>
        <a:p>
          <a:endParaRPr lang="en-US"/>
        </a:p>
      </dgm:t>
    </dgm:pt>
    <dgm:pt modelId="{F46EDF17-0B6B-473C-880B-C5DD7CC045F7}">
      <dgm:prSet phldrT="[Text]" custT="1"/>
      <dgm:spPr>
        <a:ln>
          <a:solidFill>
            <a:srgbClr val="5D7975"/>
          </a:solidFill>
        </a:ln>
      </dgm:spPr>
      <dgm:t>
        <a:bodyPr/>
        <a:lstStyle/>
        <a:p>
          <a:r>
            <a:rPr lang="en-US" sz="800" b="1" i="0">
              <a:latin typeface="Open Sans" panose="020B0606030504020204" pitchFamily="34" charset="0"/>
              <a:ea typeface="Open Sans" panose="020B0606030504020204" pitchFamily="34" charset="0"/>
              <a:cs typeface="Open Sans" panose="020B0606030504020204" pitchFamily="34" charset="0"/>
            </a:rPr>
            <a:t>Construction Applications</a:t>
          </a:r>
        </a:p>
      </dgm:t>
    </dgm:pt>
    <dgm:pt modelId="{1A7EEE54-C805-4066-A798-E5AF08BAE7F8}" type="parTrans" cxnId="{D72DFE37-AB4A-49FD-BEE6-1344B8E3E7A0}">
      <dgm:prSet/>
      <dgm:spPr/>
      <dgm:t>
        <a:bodyPr/>
        <a:lstStyle/>
        <a:p>
          <a:endParaRPr lang="en-US"/>
        </a:p>
      </dgm:t>
    </dgm:pt>
    <dgm:pt modelId="{419895F1-6E10-4292-98B7-58AD3C78561F}" type="sibTrans" cxnId="{D72DFE37-AB4A-49FD-BEE6-1344B8E3E7A0}">
      <dgm:prSet/>
      <dgm:spPr/>
      <dgm:t>
        <a:bodyPr/>
        <a:lstStyle/>
        <a:p>
          <a:endParaRPr lang="en-US"/>
        </a:p>
      </dgm:t>
    </dgm:pt>
    <dgm:pt modelId="{A5F16E27-6AD3-46B8-820F-2CE0D503B62C}">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Cleveland State </a:t>
          </a:r>
        </a:p>
      </dgm:t>
    </dgm:pt>
    <dgm:pt modelId="{9EAA7BC3-58C9-4C50-9404-651FC78B15EB}" type="parTrans" cxnId="{ED1A8FA1-0491-4287-8036-E6FF2E1FABD1}">
      <dgm:prSet/>
      <dgm:spPr/>
      <dgm:t>
        <a:bodyPr/>
        <a:lstStyle/>
        <a:p>
          <a:endParaRPr lang="en-US"/>
        </a:p>
      </dgm:t>
    </dgm:pt>
    <dgm:pt modelId="{4A59DF3C-A836-4B70-9DEC-1D2D8EA48130}" type="sibTrans" cxnId="{ED1A8FA1-0491-4287-8036-E6FF2E1FABD1}">
      <dgm:prSet/>
      <dgm:spPr/>
      <dgm:t>
        <a:bodyPr/>
        <a:lstStyle/>
        <a:p>
          <a:endParaRPr lang="en-US"/>
        </a:p>
      </dgm:t>
    </dgm:pt>
    <dgm:pt modelId="{6C910A6B-5EF0-4212-9653-31F2DBFE12EE}">
      <dgm:prSet phldrT="[Text]" custT="1"/>
      <dgm:spPr>
        <a:ln>
          <a:solidFill>
            <a:srgbClr val="5D7975"/>
          </a:solidFill>
        </a:ln>
      </dgm:spPr>
      <dgm:t>
        <a:bodyPr/>
        <a:lstStyle/>
        <a:p>
          <a:r>
            <a:rPr lang="en-US" sz="800" b="1" i="0">
              <a:latin typeface="Open Sans" panose="020B0606030504020204" pitchFamily="34" charset="0"/>
              <a:ea typeface="Open Sans" panose="020B0606030504020204" pitchFamily="34" charset="0"/>
              <a:cs typeface="Open Sans" panose="020B0606030504020204" pitchFamily="34" charset="0"/>
            </a:rPr>
            <a:t>Masonry</a:t>
          </a:r>
        </a:p>
      </dgm:t>
    </dgm:pt>
    <dgm:pt modelId="{FCEA1DA4-92FA-4587-8563-63744415BA96}" type="parTrans" cxnId="{E276497D-BE78-42DB-991F-EC3C37EA3F7A}">
      <dgm:prSet/>
      <dgm:spPr/>
      <dgm:t>
        <a:bodyPr/>
        <a:lstStyle/>
        <a:p>
          <a:endParaRPr lang="en-US"/>
        </a:p>
      </dgm:t>
    </dgm:pt>
    <dgm:pt modelId="{FAB3E39E-5AE4-4CD9-B45A-1DD470DA58D2}" type="sibTrans" cxnId="{E276497D-BE78-42DB-991F-EC3C37EA3F7A}">
      <dgm:prSet/>
      <dgm:spPr/>
      <dgm:t>
        <a:bodyPr/>
        <a:lstStyle/>
        <a:p>
          <a:endParaRPr lang="en-US"/>
        </a:p>
      </dgm:t>
    </dgm:pt>
    <dgm:pt modelId="{9DC8D19E-F564-493B-8B7C-41015A4ECE81}">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Memphis</a:t>
          </a:r>
        </a:p>
      </dgm:t>
    </dgm:pt>
    <dgm:pt modelId="{C21B852F-3F31-4096-B24D-17E62D362598}" type="parTrans" cxnId="{AE8C32FF-CD51-4DDB-8FAD-B9410726AB37}">
      <dgm:prSet/>
      <dgm:spPr/>
      <dgm:t>
        <a:bodyPr/>
        <a:lstStyle/>
        <a:p>
          <a:endParaRPr lang="en-US"/>
        </a:p>
      </dgm:t>
    </dgm:pt>
    <dgm:pt modelId="{51A20F33-F904-41B0-A9D7-955A31C3F82B}" type="sibTrans" cxnId="{AE8C32FF-CD51-4DDB-8FAD-B9410726AB37}">
      <dgm:prSet/>
      <dgm:spPr/>
      <dgm:t>
        <a:bodyPr/>
        <a:lstStyle/>
        <a:p>
          <a:endParaRPr lang="en-US"/>
        </a:p>
      </dgm:t>
    </dgm:pt>
    <dgm:pt modelId="{B0E0DB5C-7C23-45A4-BC1E-07B907D4B54B}">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Morristown</a:t>
          </a:r>
        </a:p>
      </dgm:t>
    </dgm:pt>
    <dgm:pt modelId="{DC90BD02-4626-4B0C-A251-E89D83F38095}" type="parTrans" cxnId="{63443614-FCA1-4847-8159-39DB15D71FEF}">
      <dgm:prSet/>
      <dgm:spPr/>
      <dgm:t>
        <a:bodyPr/>
        <a:lstStyle/>
        <a:p>
          <a:endParaRPr lang="en-US"/>
        </a:p>
      </dgm:t>
    </dgm:pt>
    <dgm:pt modelId="{0925E996-5743-4DB9-AB23-AA7FBDB8C16E}" type="sibTrans" cxnId="{63443614-FCA1-4847-8159-39DB15D71FEF}">
      <dgm:prSet/>
      <dgm:spPr/>
      <dgm:t>
        <a:bodyPr/>
        <a:lstStyle/>
        <a:p>
          <a:endParaRPr lang="en-US"/>
        </a:p>
      </dgm:t>
    </dgm:pt>
    <dgm:pt modelId="{F1408280-0F43-46D2-AF17-C1FAB8739C18}">
      <dgm:prSet phldrT="[Text]" custT="1"/>
      <dgm:spPr>
        <a:ln>
          <a:solidFill>
            <a:srgbClr val="5D7975"/>
          </a:solidFill>
        </a:ln>
      </dgm:spPr>
      <dgm:t>
        <a:bodyPr/>
        <a:lstStyle/>
        <a:p>
          <a:r>
            <a:rPr lang="en-US" sz="800" b="1" i="0">
              <a:latin typeface="Open Sans" panose="020B0606030504020204" pitchFamily="34" charset="0"/>
              <a:ea typeface="Open Sans" panose="020B0606030504020204" pitchFamily="34" charset="0"/>
              <a:cs typeface="Open Sans" panose="020B0606030504020204" pitchFamily="34" charset="0"/>
            </a:rPr>
            <a:t>Residential Building Maintenance</a:t>
          </a:r>
        </a:p>
      </dgm:t>
    </dgm:pt>
    <dgm:pt modelId="{4A82DB6B-A9ED-4594-857B-01B4F4B1B895}" type="parTrans" cxnId="{413FACC3-E805-4B38-AAAA-FA1DE9D0620A}">
      <dgm:prSet/>
      <dgm:spPr/>
      <dgm:t>
        <a:bodyPr/>
        <a:lstStyle/>
        <a:p>
          <a:endParaRPr lang="en-US"/>
        </a:p>
      </dgm:t>
    </dgm:pt>
    <dgm:pt modelId="{4E412019-6C32-415E-953A-783865976EC7}" type="sibTrans" cxnId="{413FACC3-E805-4B38-AAAA-FA1DE9D0620A}">
      <dgm:prSet/>
      <dgm:spPr/>
      <dgm:t>
        <a:bodyPr/>
        <a:lstStyle/>
        <a:p>
          <a:endParaRPr lang="en-US"/>
        </a:p>
      </dgm:t>
    </dgm:pt>
    <dgm:pt modelId="{CE977649-70BD-4507-BE17-D384F428603F}">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Paris</a:t>
          </a:r>
        </a:p>
      </dgm:t>
    </dgm:pt>
    <dgm:pt modelId="{32A3DA40-FE36-403F-A723-F6361D8B990E}" type="parTrans" cxnId="{B5A68D5A-22A0-4DFF-9169-56B31B1C8B62}">
      <dgm:prSet/>
      <dgm:spPr/>
      <dgm:t>
        <a:bodyPr/>
        <a:lstStyle/>
        <a:p>
          <a:endParaRPr lang="en-US"/>
        </a:p>
      </dgm:t>
    </dgm:pt>
    <dgm:pt modelId="{DCADDA7E-6596-4DBE-ADFF-9570E8A5800F}" type="sibTrans" cxnId="{B5A68D5A-22A0-4DFF-9169-56B31B1C8B62}">
      <dgm:prSet/>
      <dgm:spPr/>
      <dgm:t>
        <a:bodyPr/>
        <a:lstStyle/>
        <a:p>
          <a:endParaRPr lang="en-US"/>
        </a:p>
      </dgm:t>
    </dgm:pt>
    <dgm:pt modelId="{CFB11807-9E35-46EF-87FB-11D5FC3C67DA}">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Livingston</a:t>
          </a:r>
        </a:p>
      </dgm:t>
    </dgm:pt>
    <dgm:pt modelId="{0710C5FC-3684-4A22-8FAD-3D1DA4526FC2}" type="parTrans" cxnId="{D6E5E6BA-B337-4505-A0F6-FE012A6BCA05}">
      <dgm:prSet/>
      <dgm:spPr/>
      <dgm:t>
        <a:bodyPr/>
        <a:lstStyle/>
        <a:p>
          <a:endParaRPr lang="en-US"/>
        </a:p>
      </dgm:t>
    </dgm:pt>
    <dgm:pt modelId="{93112809-488E-4855-A201-339CE013F205}" type="sibTrans" cxnId="{D6E5E6BA-B337-4505-A0F6-FE012A6BCA05}">
      <dgm:prSet/>
      <dgm:spPr/>
      <dgm:t>
        <a:bodyPr/>
        <a:lstStyle/>
        <a:p>
          <a:endParaRPr lang="en-US"/>
        </a:p>
      </dgm:t>
    </dgm:pt>
    <dgm:pt modelId="{F2D41DAD-F19F-47F1-AAD1-49589AFEFD28}">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Memphis</a:t>
          </a:r>
        </a:p>
      </dgm:t>
    </dgm:pt>
    <dgm:pt modelId="{035C7C34-8AA3-4C21-A00F-95B62C5C05D8}" type="parTrans" cxnId="{01227538-75B3-46DF-A621-2B06072957F2}">
      <dgm:prSet/>
      <dgm:spPr/>
      <dgm:t>
        <a:bodyPr/>
        <a:lstStyle/>
        <a:p>
          <a:endParaRPr lang="en-US"/>
        </a:p>
      </dgm:t>
    </dgm:pt>
    <dgm:pt modelId="{8C20F080-93CA-443D-B86A-CB6781191714}" type="sibTrans" cxnId="{01227538-75B3-46DF-A621-2B06072957F2}">
      <dgm:prSet/>
      <dgm:spPr/>
      <dgm:t>
        <a:bodyPr/>
        <a:lstStyle/>
        <a:p>
          <a:endParaRPr lang="en-US"/>
        </a:p>
      </dgm:t>
    </dgm:pt>
    <dgm:pt modelId="{04152DCD-BA05-4E88-945A-BD218D27AF17}">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Nashville</a:t>
          </a:r>
        </a:p>
      </dgm:t>
    </dgm:pt>
    <dgm:pt modelId="{0D3F2C6F-7EA9-4A45-A7EF-8B95BFC7BD1F}" type="parTrans" cxnId="{54C27004-21ED-4448-89EF-C72B85362ABC}">
      <dgm:prSet/>
      <dgm:spPr/>
      <dgm:t>
        <a:bodyPr/>
        <a:lstStyle/>
        <a:p>
          <a:endParaRPr lang="en-US"/>
        </a:p>
      </dgm:t>
    </dgm:pt>
    <dgm:pt modelId="{A4B0E62D-64DF-4D2C-8893-591C42B29EB1}" type="sibTrans" cxnId="{54C27004-21ED-4448-89EF-C72B85362ABC}">
      <dgm:prSet/>
      <dgm:spPr/>
      <dgm:t>
        <a:bodyPr/>
        <a:lstStyle/>
        <a:p>
          <a:endParaRPr lang="en-US"/>
        </a:p>
      </dgm:t>
    </dgm:pt>
    <dgm:pt modelId="{37E73DBC-FCDA-4445-98D0-2E145DA58A69}">
      <dgm:prSet phldrT="[Text]" custT="1"/>
      <dgm:spPr>
        <a:ln>
          <a:solidFill>
            <a:srgbClr val="5D7975"/>
          </a:solidFill>
        </a:ln>
      </dgm:spPr>
      <dgm:t>
        <a:bodyPr/>
        <a:lstStyle/>
        <a:p>
          <a:r>
            <a:rPr lang="en-US" sz="600" i="0">
              <a:latin typeface="Open Sans" panose="020B0606030504020204" pitchFamily="34" charset="0"/>
              <a:ea typeface="Open Sans" panose="020B0606030504020204" pitchFamily="34" charset="0"/>
              <a:cs typeface="Open Sans" panose="020B0606030504020204" pitchFamily="34" charset="0"/>
            </a:rPr>
            <a:t>TCAT Pulaski</a:t>
          </a:r>
        </a:p>
      </dgm:t>
    </dgm:pt>
    <dgm:pt modelId="{29A84599-D6D2-46D5-BDAD-EC7EA17F4300}" type="parTrans" cxnId="{2346F340-B64E-4DC5-AF42-C9FE833A41F7}">
      <dgm:prSet/>
      <dgm:spPr/>
      <dgm:t>
        <a:bodyPr/>
        <a:lstStyle/>
        <a:p>
          <a:endParaRPr lang="en-US"/>
        </a:p>
      </dgm:t>
    </dgm:pt>
    <dgm:pt modelId="{499F8F49-C672-40B1-929E-9544E6C79C14}" type="sibTrans" cxnId="{2346F340-B64E-4DC5-AF42-C9FE833A41F7}">
      <dgm:prSet/>
      <dgm:spPr/>
      <dgm:t>
        <a:bodyPr/>
        <a:lstStyle/>
        <a:p>
          <a:endParaRPr lang="en-US"/>
        </a:p>
      </dgm:t>
    </dgm:pt>
    <dgm:pt modelId="{A2846346-3AA5-414A-B22A-26A68D3A22B7}" type="pres">
      <dgm:prSet presAssocID="{76704EC9-74AD-4FC8-BEDC-F68AAD668F20}" presName="Name0" presStyleCnt="0">
        <dgm:presLayoutVars>
          <dgm:chMax val="5"/>
          <dgm:chPref val="5"/>
          <dgm:dir/>
          <dgm:animLvl val="lvl"/>
        </dgm:presLayoutVars>
      </dgm:prSet>
      <dgm:spPr/>
    </dgm:pt>
    <dgm:pt modelId="{B0D8F083-D2FE-4B0B-9647-024767D0612A}" type="pres">
      <dgm:prSet presAssocID="{2BA3CD26-1304-46CE-9BD3-5A2A55E47529}" presName="parentText1" presStyleLbl="node1" presStyleIdx="0" presStyleCnt="5" custScaleX="100000" custLinFactNeighborX="1658">
        <dgm:presLayoutVars>
          <dgm:chMax/>
          <dgm:chPref val="3"/>
          <dgm:bulletEnabled val="1"/>
        </dgm:presLayoutVars>
      </dgm:prSet>
      <dgm:spPr/>
    </dgm:pt>
    <dgm:pt modelId="{0CCCDCA0-11A9-4686-BDEF-415DF3488C0C}" type="pres">
      <dgm:prSet presAssocID="{2BA3CD26-1304-46CE-9BD3-5A2A55E47529}" presName="childText1" presStyleLbl="solidAlignAcc1" presStyleIdx="0" presStyleCnt="5" custScaleY="126445" custLinFactNeighborY="13869">
        <dgm:presLayoutVars>
          <dgm:chMax val="0"/>
          <dgm:chPref val="0"/>
          <dgm:bulletEnabled val="1"/>
        </dgm:presLayoutVars>
      </dgm:prSet>
      <dgm:spPr/>
    </dgm:pt>
    <dgm:pt modelId="{140FE035-6A91-491D-AEC6-1BF664924B85}" type="pres">
      <dgm:prSet presAssocID="{E06AACD5-23B1-44CF-895B-7FF4C7A1A4B1}" presName="parentText2" presStyleLbl="node1" presStyleIdx="1" presStyleCnt="5">
        <dgm:presLayoutVars>
          <dgm:chMax/>
          <dgm:chPref val="3"/>
          <dgm:bulletEnabled val="1"/>
        </dgm:presLayoutVars>
      </dgm:prSet>
      <dgm:spPr/>
    </dgm:pt>
    <dgm:pt modelId="{EAA73FCF-2910-44DB-8334-B526173EF9B9}" type="pres">
      <dgm:prSet presAssocID="{E06AACD5-23B1-44CF-895B-7FF4C7A1A4B1}" presName="childText2" presStyleLbl="solidAlignAcc1" presStyleIdx="1" presStyleCnt="5">
        <dgm:presLayoutVars>
          <dgm:chMax val="0"/>
          <dgm:chPref val="0"/>
          <dgm:bulletEnabled val="1"/>
        </dgm:presLayoutVars>
      </dgm:prSet>
      <dgm:spPr/>
    </dgm:pt>
    <dgm:pt modelId="{FEEDCFB8-3B3A-47E1-80D4-4DEC3FBE73A2}" type="pres">
      <dgm:prSet presAssocID="{C7A1BD86-042B-47E9-92ED-084B54EF204A}" presName="parentText3" presStyleLbl="node1" presStyleIdx="2" presStyleCnt="5">
        <dgm:presLayoutVars>
          <dgm:chMax/>
          <dgm:chPref val="3"/>
          <dgm:bulletEnabled val="1"/>
        </dgm:presLayoutVars>
      </dgm:prSet>
      <dgm:spPr/>
    </dgm:pt>
    <dgm:pt modelId="{037C5346-6B5B-449B-BC49-0CB9E19897AF}" type="pres">
      <dgm:prSet presAssocID="{C7A1BD86-042B-47E9-92ED-084B54EF204A}" presName="childText3" presStyleLbl="solidAlignAcc1" presStyleIdx="2" presStyleCnt="5" custScaleY="175286" custLinFactNeighborY="37730">
        <dgm:presLayoutVars>
          <dgm:chMax val="0"/>
          <dgm:chPref val="0"/>
          <dgm:bulletEnabled val="1"/>
        </dgm:presLayoutVars>
      </dgm:prSet>
      <dgm:spPr/>
    </dgm:pt>
    <dgm:pt modelId="{FCCDE7DE-C60B-47D9-BF30-EC95E5C54D86}" type="pres">
      <dgm:prSet presAssocID="{641A358D-DB8F-4A5E-83E8-CE215FD1C16F}" presName="parentText4" presStyleLbl="node1" presStyleIdx="3" presStyleCnt="5">
        <dgm:presLayoutVars>
          <dgm:chMax/>
          <dgm:chPref val="3"/>
          <dgm:bulletEnabled val="1"/>
        </dgm:presLayoutVars>
      </dgm:prSet>
      <dgm:spPr/>
    </dgm:pt>
    <dgm:pt modelId="{5C347431-DBDC-492B-8C60-01D28B64D5FD}" type="pres">
      <dgm:prSet presAssocID="{641A358D-DB8F-4A5E-83E8-CE215FD1C16F}" presName="childText4" presStyleLbl="solidAlignAcc1" presStyleIdx="3" presStyleCnt="5" custScaleY="113895" custLinFactNeighborY="7319">
        <dgm:presLayoutVars>
          <dgm:chMax val="0"/>
          <dgm:chPref val="0"/>
          <dgm:bulletEnabled val="1"/>
        </dgm:presLayoutVars>
      </dgm:prSet>
      <dgm:spPr/>
    </dgm:pt>
    <dgm:pt modelId="{E26BDE1D-FCB7-4AD7-8CE1-E68661D9C79A}" type="pres">
      <dgm:prSet presAssocID="{CF9DD42D-577C-4D69-A6A8-726E47CFE915}" presName="parentText5" presStyleLbl="node1" presStyleIdx="4" presStyleCnt="5">
        <dgm:presLayoutVars>
          <dgm:chMax/>
          <dgm:chPref val="3"/>
          <dgm:bulletEnabled val="1"/>
        </dgm:presLayoutVars>
      </dgm:prSet>
      <dgm:spPr/>
    </dgm:pt>
    <dgm:pt modelId="{91448B28-C42D-4BDA-BD12-D04EBB3FF324}" type="pres">
      <dgm:prSet presAssocID="{CF9DD42D-577C-4D69-A6A8-726E47CFE915}" presName="childText5" presStyleLbl="solidAlignAcc1" presStyleIdx="4" presStyleCnt="5" custScaleY="174038" custLinFactNeighborY="37729">
        <dgm:presLayoutVars>
          <dgm:chMax val="0"/>
          <dgm:chPref val="0"/>
          <dgm:bulletEnabled val="1"/>
        </dgm:presLayoutVars>
      </dgm:prSet>
      <dgm:spPr/>
    </dgm:pt>
  </dgm:ptLst>
  <dgm:cxnLst>
    <dgm:cxn modelId="{1E31F200-30B1-48C4-8E8E-55F3B0F8D595}" srcId="{49F3C41E-0E3D-4465-BE18-64F5D9B8F832}" destId="{D9537146-FFC6-4E44-970A-F9AB995D098B}" srcOrd="0" destOrd="0" parTransId="{9FF2140B-59D9-4BBD-8F37-B6B0338737BA}" sibTransId="{86913DCA-F5FB-403E-A77C-9A1C8DA8E401}"/>
    <dgm:cxn modelId="{54C27004-21ED-4448-89EF-C72B85362ABC}" srcId="{386E5243-3BD8-46F5-ADBB-3C3F41F56F14}" destId="{04152DCD-BA05-4E88-945A-BD218D27AF17}" srcOrd="3" destOrd="0" parTransId="{0D3F2C6F-7EA9-4A45-A7EF-8B95BFC7BD1F}" sibTransId="{A4B0E62D-64DF-4D2C-8893-591C42B29EB1}"/>
    <dgm:cxn modelId="{0CDAFE05-84C0-40B6-9FFB-DCE88C6C9D03}" type="presOf" srcId="{F2D41DAD-F19F-47F1-AAD1-49589AFEFD28}" destId="{037C5346-6B5B-449B-BC49-0CB9E19897AF}" srcOrd="0" destOrd="3" presId="urn:microsoft.com/office/officeart/2009/3/layout/IncreasingArrowsProcess"/>
    <dgm:cxn modelId="{275A8B0B-6063-4452-B144-EA3739E99F7E}" type="presOf" srcId="{CFB11807-9E35-46EF-87FB-11D5FC3C67DA}" destId="{037C5346-6B5B-449B-BC49-0CB9E19897AF}" srcOrd="0" destOrd="2" presId="urn:microsoft.com/office/officeart/2009/3/layout/IncreasingArrowsProcess"/>
    <dgm:cxn modelId="{A2C07F12-6468-42D1-89C3-C6446B226B2D}" type="presOf" srcId="{5F717394-9FC5-4345-AB73-955CA1D15E07}" destId="{0CCCDCA0-11A9-4686-BDEF-415DF3488C0C}" srcOrd="0" destOrd="0" presId="urn:microsoft.com/office/officeart/2009/3/layout/IncreasingArrowsProcess"/>
    <dgm:cxn modelId="{1E84E512-CD95-4E24-B395-81A79C053C47}" srcId="{5F717394-9FC5-4345-AB73-955CA1D15E07}" destId="{F5AF9732-2642-4654-B327-29946FDDB47A}" srcOrd="1" destOrd="0" parTransId="{64EA75A7-ABD6-4A62-B08C-D933C8566E00}" sibTransId="{2C706A7F-0398-4366-9803-9D6D0409FB94}"/>
    <dgm:cxn modelId="{63443614-FCA1-4847-8159-39DB15D71FEF}" srcId="{6C910A6B-5EF0-4212-9653-31F2DBFE12EE}" destId="{B0E0DB5C-7C23-45A4-BC1E-07B907D4B54B}" srcOrd="1" destOrd="0" parTransId="{DC90BD02-4626-4B0C-A251-E89D83F38095}" sibTransId="{0925E996-5743-4DB9-AB23-AA7FBDB8C16E}"/>
    <dgm:cxn modelId="{2EC3DC14-504D-4A0A-8A31-897D6184B855}" srcId="{2BA3CD26-1304-46CE-9BD3-5A2A55E47529}" destId="{5F717394-9FC5-4345-AB73-955CA1D15E07}" srcOrd="0" destOrd="0" parTransId="{2F066DB8-B4FB-4E11-A62B-EEF511D00737}" sibTransId="{E9FB0774-386C-4028-BDCF-D894EC04E213}"/>
    <dgm:cxn modelId="{23787716-78D3-466F-ACDF-633620538305}" type="presOf" srcId="{386E5243-3BD8-46F5-ADBB-3C3F41F56F14}" destId="{037C5346-6B5B-449B-BC49-0CB9E19897AF}" srcOrd="0" destOrd="0" presId="urn:microsoft.com/office/officeart/2009/3/layout/IncreasingArrowsProcess"/>
    <dgm:cxn modelId="{604A6F19-3847-40A3-AED2-B38895768A2A}" type="presOf" srcId="{F5B53E59-FD4B-4B78-A278-DB9C27E35B13}" destId="{5C347431-DBDC-492B-8C60-01D28B64D5FD}" srcOrd="0" destOrd="0" presId="urn:microsoft.com/office/officeart/2009/3/layout/IncreasingArrowsProcess"/>
    <dgm:cxn modelId="{D6E1191F-FF77-4D92-9370-3F9C730EAD78}" srcId="{8E9B6376-D83C-48D2-A0CF-6811A2B60F06}" destId="{0C8D9981-36D9-40ED-9C2F-C53920F6BDAF}" srcOrd="1" destOrd="0" parTransId="{99533833-13FB-4C9E-AC51-7A38AE289DCD}" sibTransId="{B952F405-CC10-49D1-88DF-4B723F3CC997}"/>
    <dgm:cxn modelId="{8B508F23-A349-4B76-8802-B29C87DF8B40}" srcId="{CF9DD42D-577C-4D69-A6A8-726E47CFE915}" destId="{49F3C41E-0E3D-4465-BE18-64F5D9B8F832}" srcOrd="2" destOrd="0" parTransId="{0046A030-8B64-496B-9697-A5D00363FDB7}" sibTransId="{6D391F2F-0B4B-4986-BDAF-4A0FDA64E09C}"/>
    <dgm:cxn modelId="{9F76E125-0D66-4123-B5BB-C990B7B47FA8}" type="presOf" srcId="{B0E0DB5C-7C23-45A4-BC1E-07B907D4B54B}" destId="{037C5346-6B5B-449B-BC49-0CB9E19897AF}" srcOrd="0" destOrd="10" presId="urn:microsoft.com/office/officeart/2009/3/layout/IncreasingArrowsProcess"/>
    <dgm:cxn modelId="{216C4027-E102-4711-A256-4DBC691C9F6A}" type="presOf" srcId="{C7A1BD86-042B-47E9-92ED-084B54EF204A}" destId="{FEEDCFB8-3B3A-47E1-80D4-4DEC3FBE73A2}" srcOrd="0" destOrd="0" presId="urn:microsoft.com/office/officeart/2009/3/layout/IncreasingArrowsProcess"/>
    <dgm:cxn modelId="{6135FA28-9C31-449A-846A-8E87D5FFC14E}" type="presOf" srcId="{49F3C41E-0E3D-4465-BE18-64F5D9B8F832}" destId="{91448B28-C42D-4BDA-BD12-D04EBB3FF324}" srcOrd="0" destOrd="5" presId="urn:microsoft.com/office/officeart/2009/3/layout/IncreasingArrowsProcess"/>
    <dgm:cxn modelId="{5A5F4A2B-FC3A-4E12-B889-222CD046CF72}" type="presOf" srcId="{CE977649-70BD-4507-BE17-D384F428603F}" destId="{037C5346-6B5B-449B-BC49-0CB9E19897AF}" srcOrd="0" destOrd="12" presId="urn:microsoft.com/office/officeart/2009/3/layout/IncreasingArrowsProcess"/>
    <dgm:cxn modelId="{D72DFE37-AB4A-49FD-BEE6-1344B8E3E7A0}" srcId="{C7A1BD86-042B-47E9-92ED-084B54EF204A}" destId="{F46EDF17-0B6B-473C-880B-C5DD7CC045F7}" srcOrd="1" destOrd="0" parTransId="{1A7EEE54-C805-4066-A798-E5AF08BAE7F8}" sibTransId="{419895F1-6E10-4292-98B7-58AD3C78561F}"/>
    <dgm:cxn modelId="{01227538-75B3-46DF-A621-2B06072957F2}" srcId="{386E5243-3BD8-46F5-ADBB-3C3F41F56F14}" destId="{F2D41DAD-F19F-47F1-AAD1-49589AFEFD28}" srcOrd="2" destOrd="0" parTransId="{035C7C34-8AA3-4C21-A00F-95B62C5C05D8}" sibTransId="{8C20F080-93CA-443D-B86A-CB6781191714}"/>
    <dgm:cxn modelId="{0EB55939-04D9-45EE-845C-738A25C0CC08}" srcId="{E06AACD5-23B1-44CF-895B-7FF4C7A1A4B1}" destId="{51A22CAA-DD6E-46A1-AF20-E19A52E9D942}" srcOrd="0" destOrd="0" parTransId="{C8E67A67-E615-45D8-B42E-7BFF7E872623}" sibTransId="{E3FE8CD6-485D-4FAA-BC0E-7694822C40D2}"/>
    <dgm:cxn modelId="{E8DFA23A-B8B6-4638-A38F-04F27F6CB303}" srcId="{76704EC9-74AD-4FC8-BEDC-F68AAD668F20}" destId="{C7A1BD86-042B-47E9-92ED-084B54EF204A}" srcOrd="2" destOrd="0" parTransId="{BA13BBBB-1C3F-4ED6-A969-399EDCD5FF0A}" sibTransId="{6EACD73A-E422-45A8-843C-2EB7F643791E}"/>
    <dgm:cxn modelId="{69D5A13E-C152-4329-854D-C37CB7977D44}" type="presOf" srcId="{53AE95D0-BF35-43BF-A001-6A8C1CC14906}" destId="{0CCCDCA0-11A9-4686-BDEF-415DF3488C0C}" srcOrd="0" destOrd="5" presId="urn:microsoft.com/office/officeart/2009/3/layout/IncreasingArrowsProcess"/>
    <dgm:cxn modelId="{2346F340-B64E-4DC5-AF42-C9FE833A41F7}" srcId="{386E5243-3BD8-46F5-ADBB-3C3F41F56F14}" destId="{37E73DBC-FCDA-4445-98D0-2E145DA58A69}" srcOrd="4" destOrd="0" parTransId="{29A84599-D6D2-46D5-BDAD-EC7EA17F4300}" sibTransId="{499F8F49-C672-40B1-929E-9544E6C79C14}"/>
    <dgm:cxn modelId="{A281405D-371B-4E46-A155-D98EC2FE96B0}" type="presOf" srcId="{99DB235B-A5CA-4AF8-A807-8188E2344149}" destId="{91448B28-C42D-4BDA-BD12-D04EBB3FF324}" srcOrd="0" destOrd="7" presId="urn:microsoft.com/office/officeart/2009/3/layout/IncreasingArrowsProcess"/>
    <dgm:cxn modelId="{50AC2463-AEFE-49FC-BF24-5EDA4CC20FFA}" type="presOf" srcId="{04152DCD-BA05-4E88-945A-BD218D27AF17}" destId="{037C5346-6B5B-449B-BC49-0CB9E19897AF}" srcOrd="0" destOrd="4" presId="urn:microsoft.com/office/officeart/2009/3/layout/IncreasingArrowsProcess"/>
    <dgm:cxn modelId="{86D46A66-A763-4097-977F-E2CAE5C94005}" type="presOf" srcId="{D9537146-FFC6-4E44-970A-F9AB995D098B}" destId="{91448B28-C42D-4BDA-BD12-D04EBB3FF324}" srcOrd="0" destOrd="6" presId="urn:microsoft.com/office/officeart/2009/3/layout/IncreasingArrowsProcess"/>
    <dgm:cxn modelId="{19D3C94B-1128-4F11-B24A-6A06A3725D2E}" srcId="{2BA3CD26-1304-46CE-9BD3-5A2A55E47529}" destId="{5481D553-90C0-4A28-96A8-814B225C04A2}" srcOrd="1" destOrd="0" parTransId="{66F2F888-8B4D-4C3D-A900-92A182BA8BDB}" sibTransId="{EC9D33AB-CA6E-4BE1-AAAD-1905FB03DCD8}"/>
    <dgm:cxn modelId="{B693E253-CA81-403E-AA5C-3D91D6B0979D}" type="presOf" srcId="{F1408280-0F43-46D2-AF17-C1FAB8739C18}" destId="{037C5346-6B5B-449B-BC49-0CB9E19897AF}" srcOrd="0" destOrd="11" presId="urn:microsoft.com/office/officeart/2009/3/layout/IncreasingArrowsProcess"/>
    <dgm:cxn modelId="{4840C675-05D8-4855-864C-52A10453F6D5}" type="presOf" srcId="{F5AF9732-2642-4654-B327-29946FDDB47A}" destId="{0CCCDCA0-11A9-4686-BDEF-415DF3488C0C}" srcOrd="0" destOrd="2" presId="urn:microsoft.com/office/officeart/2009/3/layout/IncreasingArrowsProcess"/>
    <dgm:cxn modelId="{CC87CF76-BC3B-4345-B757-31952C879BAB}" srcId="{DF04DB14-F06D-4A8E-B9FD-11960D809F5C}" destId="{E7094A3B-0D74-452E-B1ED-D1A3D2EB182F}" srcOrd="0" destOrd="0" parTransId="{2F857D67-6718-4EB6-920E-FF034331673E}" sibTransId="{327A9B8F-D6C7-48EE-8EDD-00AF462D12C9}"/>
    <dgm:cxn modelId="{DD4AF156-A4C2-4D6C-9993-F0717EAD3A5F}" srcId="{641A358D-DB8F-4A5E-83E8-CE215FD1C16F}" destId="{F5B53E59-FD4B-4B78-A278-DB9C27E35B13}" srcOrd="0" destOrd="0" parTransId="{332AA7FA-70CD-48B9-AF7F-82FA3A3AF65E}" sibTransId="{6CEBB1FA-FD25-4D4D-9E99-033392009B8E}"/>
    <dgm:cxn modelId="{B5A68D5A-22A0-4DFF-9169-56B31B1C8B62}" srcId="{F1408280-0F43-46D2-AF17-C1FAB8739C18}" destId="{CE977649-70BD-4507-BE17-D384F428603F}" srcOrd="0" destOrd="0" parTransId="{32A3DA40-FE36-403F-A723-F6361D8B990E}" sibTransId="{DCADDA7E-6596-4DBE-ADFF-9570E8A5800F}"/>
    <dgm:cxn modelId="{0FFE947B-BF61-4A1A-AD36-52BDFB0E12CC}" type="presOf" srcId="{76704EC9-74AD-4FC8-BEDC-F68AAD668F20}" destId="{A2846346-3AA5-414A-B22A-26A68D3A22B7}" srcOrd="0" destOrd="0" presId="urn:microsoft.com/office/officeart/2009/3/layout/IncreasingArrowsProcess"/>
    <dgm:cxn modelId="{E276497D-BE78-42DB-991F-EC3C37EA3F7A}" srcId="{C7A1BD86-042B-47E9-92ED-084B54EF204A}" destId="{6C910A6B-5EF0-4212-9653-31F2DBFE12EE}" srcOrd="2" destOrd="0" parTransId="{FCEA1DA4-92FA-4587-8563-63744415BA96}" sibTransId="{FAB3E39E-5AE4-4CD9-B45A-1DD470DA58D2}"/>
    <dgm:cxn modelId="{FC7F1583-EDA1-482A-BA24-82BB8A32F881}" type="presOf" srcId="{6C910A6B-5EF0-4212-9653-31F2DBFE12EE}" destId="{037C5346-6B5B-449B-BC49-0CB9E19897AF}" srcOrd="0" destOrd="8" presId="urn:microsoft.com/office/officeart/2009/3/layout/IncreasingArrowsProcess"/>
    <dgm:cxn modelId="{6529D785-4BBF-405E-8587-B3AF58977546}" srcId="{5481D553-90C0-4A28-96A8-814B225C04A2}" destId="{222F9428-EDD8-4B10-A5D4-9826BF0E6D3F}" srcOrd="0" destOrd="0" parTransId="{009938CF-B1B6-448D-8FE9-FA1919113EF8}" sibTransId="{2872D493-51BF-4DF5-8474-898F5A5F7156}"/>
    <dgm:cxn modelId="{2B1D1087-64C5-4912-A99C-B459042A0C17}" srcId="{8E9B6376-D83C-48D2-A0CF-6811A2B60F06}" destId="{2D377A3E-CE19-49A6-A316-942617CA7995}" srcOrd="0" destOrd="0" parTransId="{26F63AB9-75BC-4E0F-BDE0-A8F98014F36B}" sibTransId="{5396A1C3-D23B-4EDC-977D-76376EB9F323}"/>
    <dgm:cxn modelId="{A8303587-BC3F-4A55-B9A6-1A7B1B1D6D77}" srcId="{76704EC9-74AD-4FC8-BEDC-F68AAD668F20}" destId="{CF9DD42D-577C-4D69-A6A8-726E47CFE915}" srcOrd="4" destOrd="0" parTransId="{E78213BB-90C0-4C8C-965A-B8A35D606809}" sibTransId="{C4F96F98-04B1-4F35-9F9C-9A7DD508C459}"/>
    <dgm:cxn modelId="{35275188-F891-4A7F-BEF1-7C0DBFA86820}" srcId="{CF9DD42D-577C-4D69-A6A8-726E47CFE915}" destId="{8E9B6376-D83C-48D2-A0CF-6811A2B60F06}" srcOrd="0" destOrd="0" parTransId="{BADA3CEF-7374-49F7-AE7D-0925B73AB152}" sibTransId="{D12C3A12-C85E-4D6B-850B-366B0A5EDE82}"/>
    <dgm:cxn modelId="{C835E090-780B-43C9-A45D-354C8AFAD4FF}" type="presOf" srcId="{F46EDF17-0B6B-473C-880B-C5DD7CC045F7}" destId="{037C5346-6B5B-449B-BC49-0CB9E19897AF}" srcOrd="0" destOrd="6" presId="urn:microsoft.com/office/officeart/2009/3/layout/IncreasingArrowsProcess"/>
    <dgm:cxn modelId="{A488F091-DF7E-4170-8C90-600EA4B82736}" type="presOf" srcId="{22598BC2-C848-47B4-BF76-2A3E198497D2}" destId="{5C347431-DBDC-492B-8C60-01D28B64D5FD}" srcOrd="0" destOrd="1" presId="urn:microsoft.com/office/officeart/2009/3/layout/IncreasingArrowsProcess"/>
    <dgm:cxn modelId="{E3C4C199-6209-4821-AD01-61CAC3BA5F87}" srcId="{76704EC9-74AD-4FC8-BEDC-F68AAD668F20}" destId="{E06AACD5-23B1-44CF-895B-7FF4C7A1A4B1}" srcOrd="1" destOrd="0" parTransId="{A751CA3C-B2C7-4222-96D4-85BB0B61A4B0}" sibTransId="{2ECF0355-A957-4F97-9433-A4064080D7CF}"/>
    <dgm:cxn modelId="{A2B92C9A-6A31-4F42-ADAA-E0F76230B3CB}" type="presOf" srcId="{51A22CAA-DD6E-46A1-AF20-E19A52E9D942}" destId="{EAA73FCF-2910-44DB-8334-B526173EF9B9}" srcOrd="0" destOrd="0" presId="urn:microsoft.com/office/officeart/2009/3/layout/IncreasingArrowsProcess"/>
    <dgm:cxn modelId="{F9949C9A-CBBA-4C9A-BA4D-00BA4612A810}" type="presOf" srcId="{A5F16E27-6AD3-46B8-820F-2CE0D503B62C}" destId="{037C5346-6B5B-449B-BC49-0CB9E19897AF}" srcOrd="0" destOrd="7" presId="urn:microsoft.com/office/officeart/2009/3/layout/IncreasingArrowsProcess"/>
    <dgm:cxn modelId="{19A30D9E-83F4-4D07-B4E1-205FB6C9C7BE}" srcId="{5F717394-9FC5-4345-AB73-955CA1D15E07}" destId="{B909DC80-FD3C-44AB-9A7B-788025064A02}" srcOrd="0" destOrd="0" parTransId="{9461E4B9-205C-453B-929E-8992A8185838}" sibTransId="{70D41FDE-6CDF-4FD5-BDFC-6ACF58A2F6E0}"/>
    <dgm:cxn modelId="{ED1A8FA1-0491-4287-8036-E6FF2E1FABD1}" srcId="{F46EDF17-0B6B-473C-880B-C5DD7CC045F7}" destId="{A5F16E27-6AD3-46B8-820F-2CE0D503B62C}" srcOrd="0" destOrd="0" parTransId="{9EAA7BC3-58C9-4C50-9404-651FC78B15EB}" sibTransId="{4A59DF3C-A836-4B70-9DEC-1D2D8EA48130}"/>
    <dgm:cxn modelId="{324F1AA3-D4B3-4697-A2C6-62EA817D643A}" srcId="{C7A1BD86-042B-47E9-92ED-084B54EF204A}" destId="{386E5243-3BD8-46F5-ADBB-3C3F41F56F14}" srcOrd="0" destOrd="0" parTransId="{6476146A-CF70-4356-989B-8E8C9422EBC3}" sibTransId="{F20DE0B5-E4EC-446B-8F8F-D80DB5D093F2}"/>
    <dgm:cxn modelId="{FC7AA1A6-880B-45E2-B9FC-78BD9551C6B0}" type="presOf" srcId="{8E9B6376-D83C-48D2-A0CF-6811A2B60F06}" destId="{91448B28-C42D-4BDA-BD12-D04EBB3FF324}" srcOrd="0" destOrd="0" presId="urn:microsoft.com/office/officeart/2009/3/layout/IncreasingArrowsProcess"/>
    <dgm:cxn modelId="{77D8B3AB-F4F1-4BFD-A6CF-BF72EAABBF20}" type="presOf" srcId="{DF04DB14-F06D-4A8E-B9FD-11960D809F5C}" destId="{91448B28-C42D-4BDA-BD12-D04EBB3FF324}" srcOrd="0" destOrd="3" presId="urn:microsoft.com/office/officeart/2009/3/layout/IncreasingArrowsProcess"/>
    <dgm:cxn modelId="{A4D7CEAB-34D5-42F1-995A-3563F0AA7863}" srcId="{CF9DD42D-577C-4D69-A6A8-726E47CFE915}" destId="{99DB235B-A5CA-4AF8-A807-8188E2344149}" srcOrd="3" destOrd="0" parTransId="{FBE455AD-3B66-44E1-8113-AD808400C0D5}" sibTransId="{B9648233-2BCF-41F8-B623-6362746D9D46}"/>
    <dgm:cxn modelId="{75C345AC-2446-4539-BFE1-B65AE56B25E8}" type="presOf" srcId="{5481D553-90C0-4A28-96A8-814B225C04A2}" destId="{0CCCDCA0-11A9-4686-BDEF-415DF3488C0C}" srcOrd="0" destOrd="3" presId="urn:microsoft.com/office/officeart/2009/3/layout/IncreasingArrowsProcess"/>
    <dgm:cxn modelId="{E9C523B3-A9A4-42F7-AA96-5BB5546E104C}" type="presOf" srcId="{641A358D-DB8F-4A5E-83E8-CE215FD1C16F}" destId="{FCCDE7DE-C60B-47D9-BF30-EC95E5C54D86}" srcOrd="0" destOrd="0" presId="urn:microsoft.com/office/officeart/2009/3/layout/IncreasingArrowsProcess"/>
    <dgm:cxn modelId="{52935DB3-6F53-4260-95BC-267D0F44AD22}" srcId="{2BA3CD26-1304-46CE-9BD3-5A2A55E47529}" destId="{53AE95D0-BF35-43BF-A001-6A8C1CC14906}" srcOrd="2" destOrd="0" parTransId="{B81F9D7E-E946-41BE-BCB7-AEA57FCDEB04}" sibTransId="{A5283466-34F8-45CB-BED8-7D3B4D8D695A}"/>
    <dgm:cxn modelId="{8BE2DBB4-BA7B-4954-84E2-8B82F8C1F154}" type="presOf" srcId="{E06AACD5-23B1-44CF-895B-7FF4C7A1A4B1}" destId="{140FE035-6A91-491D-AEC6-1BF664924B85}" srcOrd="0" destOrd="0" presId="urn:microsoft.com/office/officeart/2009/3/layout/IncreasingArrowsProcess"/>
    <dgm:cxn modelId="{711BCDBA-FE0E-45FD-9195-D27A59425B91}" type="presOf" srcId="{307AF6B3-6F7C-4CB5-9A75-9E6915555481}" destId="{91448B28-C42D-4BDA-BD12-D04EBB3FF324}" srcOrd="0" destOrd="8" presId="urn:microsoft.com/office/officeart/2009/3/layout/IncreasingArrowsProcess"/>
    <dgm:cxn modelId="{D6E5E6BA-B337-4505-A0F6-FE012A6BCA05}" srcId="{386E5243-3BD8-46F5-ADBB-3C3F41F56F14}" destId="{CFB11807-9E35-46EF-87FB-11D5FC3C67DA}" srcOrd="1" destOrd="0" parTransId="{0710C5FC-3684-4A22-8FAD-3D1DA4526FC2}" sibTransId="{93112809-488E-4855-A201-339CE013F205}"/>
    <dgm:cxn modelId="{1D8A9CBB-C55E-448E-AB10-05A367464F1A}" type="presOf" srcId="{E7094A3B-0D74-452E-B1ED-D1A3D2EB182F}" destId="{91448B28-C42D-4BDA-BD12-D04EBB3FF324}" srcOrd="0" destOrd="4" presId="urn:microsoft.com/office/officeart/2009/3/layout/IncreasingArrowsProcess"/>
    <dgm:cxn modelId="{935706BE-2DE1-4D65-A9A9-4CD4BB6367C1}" type="presOf" srcId="{CF9DD42D-577C-4D69-A6A8-726E47CFE915}" destId="{E26BDE1D-FCB7-4AD7-8CE1-E68661D9C79A}" srcOrd="0" destOrd="0" presId="urn:microsoft.com/office/officeart/2009/3/layout/IncreasingArrowsProcess"/>
    <dgm:cxn modelId="{413FACC3-E805-4B38-AAAA-FA1DE9D0620A}" srcId="{C7A1BD86-042B-47E9-92ED-084B54EF204A}" destId="{F1408280-0F43-46D2-AF17-C1FAB8739C18}" srcOrd="3" destOrd="0" parTransId="{4A82DB6B-A9ED-4594-857B-01B4F4B1B895}" sibTransId="{4E412019-6C32-415E-953A-783865976EC7}"/>
    <dgm:cxn modelId="{96CE92D6-F7E9-4B8B-B81F-CE7373C9F727}" type="presOf" srcId="{2BA3CD26-1304-46CE-9BD3-5A2A55E47529}" destId="{B0D8F083-D2FE-4B0B-9647-024767D0612A}" srcOrd="0" destOrd="0" presId="urn:microsoft.com/office/officeart/2009/3/layout/IncreasingArrowsProcess"/>
    <dgm:cxn modelId="{5E0B6AD7-04C8-403D-8771-0A465E60559C}" type="presOf" srcId="{9DC8D19E-F564-493B-8B7C-41015A4ECE81}" destId="{037C5346-6B5B-449B-BC49-0CB9E19897AF}" srcOrd="0" destOrd="9" presId="urn:microsoft.com/office/officeart/2009/3/layout/IncreasingArrowsProcess"/>
    <dgm:cxn modelId="{39B72BD8-F978-4E85-AC6F-1E66902841B4}" type="presOf" srcId="{0C8D9981-36D9-40ED-9C2F-C53920F6BDAF}" destId="{91448B28-C42D-4BDA-BD12-D04EBB3FF324}" srcOrd="0" destOrd="2" presId="urn:microsoft.com/office/officeart/2009/3/layout/IncreasingArrowsProcess"/>
    <dgm:cxn modelId="{300934DC-F261-4AA7-82B7-C310C081CCF8}" srcId="{76704EC9-74AD-4FC8-BEDC-F68AAD668F20}" destId="{2BA3CD26-1304-46CE-9BD3-5A2A55E47529}" srcOrd="0" destOrd="0" parTransId="{2708E2B6-2E28-4966-BF3A-0F5E1DE0D19F}" sibTransId="{1BC59E1D-6CB2-46E2-AD46-EB61944E4C2F}"/>
    <dgm:cxn modelId="{8930A2DC-5CD7-4E59-8959-D79CA92B6C00}" srcId="{CF9DD42D-577C-4D69-A6A8-726E47CFE915}" destId="{DF04DB14-F06D-4A8E-B9FD-11960D809F5C}" srcOrd="1" destOrd="0" parTransId="{FEC769C5-BB68-437A-8774-0F0B05AFE49F}" sibTransId="{C3B0EEF2-C4B0-416A-9CE7-B9D85212455E}"/>
    <dgm:cxn modelId="{9BA000DE-EEFF-4E7B-9E15-0FC9F02E29DD}" type="presOf" srcId="{39230DBA-B007-44A4-91E3-C53EED4070B3}" destId="{037C5346-6B5B-449B-BC49-0CB9E19897AF}" srcOrd="0" destOrd="1" presId="urn:microsoft.com/office/officeart/2009/3/layout/IncreasingArrowsProcess"/>
    <dgm:cxn modelId="{B85655EA-7FBC-4637-9323-87C035AA5462}" srcId="{99DB235B-A5CA-4AF8-A807-8188E2344149}" destId="{307AF6B3-6F7C-4CB5-9A75-9E6915555481}" srcOrd="0" destOrd="0" parTransId="{177A1450-EB60-42BE-B260-837867B7DA74}" sibTransId="{6B925400-AA75-4A17-A7B2-38F7511C62AA}"/>
    <dgm:cxn modelId="{D1BE37EC-89F7-4C4A-92BF-F50ABC7C2C13}" type="presOf" srcId="{2D377A3E-CE19-49A6-A316-942617CA7995}" destId="{91448B28-C42D-4BDA-BD12-D04EBB3FF324}" srcOrd="0" destOrd="1" presId="urn:microsoft.com/office/officeart/2009/3/layout/IncreasingArrowsProcess"/>
    <dgm:cxn modelId="{508B9DEC-2F19-4E80-9133-09818B915EB5}" srcId="{76704EC9-74AD-4FC8-BEDC-F68AAD668F20}" destId="{641A358D-DB8F-4A5E-83E8-CE215FD1C16F}" srcOrd="3" destOrd="0" parTransId="{2D5F9B83-11FB-4F9F-9D11-BA7E5826C811}" sibTransId="{FC12FE34-195C-4DEC-880F-7D78864C2358}"/>
    <dgm:cxn modelId="{C71A2EED-1744-48AA-8C84-5F433F33FB35}" type="presOf" srcId="{222F9428-EDD8-4B10-A5D4-9826BF0E6D3F}" destId="{0CCCDCA0-11A9-4686-BDEF-415DF3488C0C}" srcOrd="0" destOrd="4" presId="urn:microsoft.com/office/officeart/2009/3/layout/IncreasingArrowsProcess"/>
    <dgm:cxn modelId="{662DBFF4-54F1-4305-BBDE-1D111018B664}" type="presOf" srcId="{B909DC80-FD3C-44AB-9A7B-788025064A02}" destId="{0CCCDCA0-11A9-4686-BDEF-415DF3488C0C}" srcOrd="0" destOrd="1" presId="urn:microsoft.com/office/officeart/2009/3/layout/IncreasingArrowsProcess"/>
    <dgm:cxn modelId="{32E1BBF8-FEBE-48C4-AC5A-A7B55FB9AE47}" type="presOf" srcId="{37E73DBC-FCDA-4445-98D0-2E145DA58A69}" destId="{037C5346-6B5B-449B-BC49-0CB9E19897AF}" srcOrd="0" destOrd="5" presId="urn:microsoft.com/office/officeart/2009/3/layout/IncreasingArrowsProcess"/>
    <dgm:cxn modelId="{119F87F9-7E10-4B9D-BE18-CFBC0CF9D434}" srcId="{386E5243-3BD8-46F5-ADBB-3C3F41F56F14}" destId="{39230DBA-B007-44A4-91E3-C53EED4070B3}" srcOrd="0" destOrd="0" parTransId="{AE33C9C1-4756-410C-8BB0-ADE6A30D2CED}" sibTransId="{F44684E1-06D4-4812-9C7D-409A410CE649}"/>
    <dgm:cxn modelId="{AE8C32FF-CD51-4DDB-8FAD-B9410726AB37}" srcId="{6C910A6B-5EF0-4212-9653-31F2DBFE12EE}" destId="{9DC8D19E-F564-493B-8B7C-41015A4ECE81}" srcOrd="0" destOrd="0" parTransId="{C21B852F-3F31-4096-B24D-17E62D362598}" sibTransId="{51A20F33-F904-41B0-A9D7-955A31C3F82B}"/>
    <dgm:cxn modelId="{A64E89FF-1240-4BA0-80CC-CE62D1DB94DC}" srcId="{F5B53E59-FD4B-4B78-A278-DB9C27E35B13}" destId="{22598BC2-C848-47B4-BF76-2A3E198497D2}" srcOrd="0" destOrd="0" parTransId="{2AE51689-5923-466A-8BF7-7D0B2D24D819}" sibTransId="{5DEFB96D-0D7C-4AD2-9438-F30BF379F20A}"/>
    <dgm:cxn modelId="{F6BCA1C2-94C3-413A-9CEE-7E2F29F56803}" type="presParOf" srcId="{A2846346-3AA5-414A-B22A-26A68D3A22B7}" destId="{B0D8F083-D2FE-4B0B-9647-024767D0612A}" srcOrd="0" destOrd="0" presId="urn:microsoft.com/office/officeart/2009/3/layout/IncreasingArrowsProcess"/>
    <dgm:cxn modelId="{8EE88E1F-84C0-4731-9FE6-71425F06E6BC}" type="presParOf" srcId="{A2846346-3AA5-414A-B22A-26A68D3A22B7}" destId="{0CCCDCA0-11A9-4686-BDEF-415DF3488C0C}" srcOrd="1" destOrd="0" presId="urn:microsoft.com/office/officeart/2009/3/layout/IncreasingArrowsProcess"/>
    <dgm:cxn modelId="{D682FE2B-3264-4D49-BBDF-393CB81E1336}" type="presParOf" srcId="{A2846346-3AA5-414A-B22A-26A68D3A22B7}" destId="{140FE035-6A91-491D-AEC6-1BF664924B85}" srcOrd="2" destOrd="0" presId="urn:microsoft.com/office/officeart/2009/3/layout/IncreasingArrowsProcess"/>
    <dgm:cxn modelId="{92D5FC0D-8BE5-42D5-94FA-5CE5612CA8D4}" type="presParOf" srcId="{A2846346-3AA5-414A-B22A-26A68D3A22B7}" destId="{EAA73FCF-2910-44DB-8334-B526173EF9B9}" srcOrd="3" destOrd="0" presId="urn:microsoft.com/office/officeart/2009/3/layout/IncreasingArrowsProcess"/>
    <dgm:cxn modelId="{4839CE1A-C626-4AA9-92A5-8046FE6291C1}" type="presParOf" srcId="{A2846346-3AA5-414A-B22A-26A68D3A22B7}" destId="{FEEDCFB8-3B3A-47E1-80D4-4DEC3FBE73A2}" srcOrd="4" destOrd="0" presId="urn:microsoft.com/office/officeart/2009/3/layout/IncreasingArrowsProcess"/>
    <dgm:cxn modelId="{6C2FD1EA-3D32-42B6-A23D-7F0B2D2E9DD6}" type="presParOf" srcId="{A2846346-3AA5-414A-B22A-26A68D3A22B7}" destId="{037C5346-6B5B-449B-BC49-0CB9E19897AF}" srcOrd="5" destOrd="0" presId="urn:microsoft.com/office/officeart/2009/3/layout/IncreasingArrowsProcess"/>
    <dgm:cxn modelId="{0BE976AB-96BB-4A84-9A3E-52E82C41CB3B}" type="presParOf" srcId="{A2846346-3AA5-414A-B22A-26A68D3A22B7}" destId="{FCCDE7DE-C60B-47D9-BF30-EC95E5C54D86}" srcOrd="6" destOrd="0" presId="urn:microsoft.com/office/officeart/2009/3/layout/IncreasingArrowsProcess"/>
    <dgm:cxn modelId="{25FFA16C-7EBA-4D80-8B38-E879529BF616}" type="presParOf" srcId="{A2846346-3AA5-414A-B22A-26A68D3A22B7}" destId="{5C347431-DBDC-492B-8C60-01D28B64D5FD}" srcOrd="7" destOrd="0" presId="urn:microsoft.com/office/officeart/2009/3/layout/IncreasingArrowsProcess"/>
    <dgm:cxn modelId="{734A3F51-2193-4584-A2CC-689D73CDC513}" type="presParOf" srcId="{A2846346-3AA5-414A-B22A-26A68D3A22B7}" destId="{E26BDE1D-FCB7-4AD7-8CE1-E68661D9C79A}" srcOrd="8" destOrd="0" presId="urn:microsoft.com/office/officeart/2009/3/layout/IncreasingArrowsProcess"/>
    <dgm:cxn modelId="{5FAAC2E8-2247-4F41-91A9-09F62C2AC503}" type="presParOf" srcId="{A2846346-3AA5-414A-B22A-26A68D3A22B7}" destId="{91448B28-C42D-4BDA-BD12-D04EBB3FF324}"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EFC09-3481-4CBB-A81F-3D1FBDB9F348}">
      <dsp:nvSpPr>
        <dsp:cNvPr id="0" name=""/>
        <dsp:cNvSpPr/>
      </dsp:nvSpPr>
      <dsp:spPr>
        <a:xfrm>
          <a:off x="3893" y="1923795"/>
          <a:ext cx="1702154" cy="1021292"/>
        </a:xfrm>
        <a:prstGeom prst="roundRect">
          <a:avLst>
            <a:gd name="adj" fmla="val 10000"/>
          </a:avLst>
        </a:prstGeom>
        <a:solidFill>
          <a:srgbClr val="2DCCD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latin typeface="Open Sans" panose="020B0606030504020204" pitchFamily="34" charset="0"/>
              <a:ea typeface="Open Sans" panose="020B0606030504020204" pitchFamily="34" charset="0"/>
              <a:cs typeface="Open Sans" panose="020B0606030504020204" pitchFamily="34" charset="0"/>
            </a:rPr>
            <a:t>Fundamentals of Construction</a:t>
          </a:r>
        </a:p>
      </dsp:txBody>
      <dsp:txXfrm>
        <a:off x="33806" y="1953708"/>
        <a:ext cx="1642328" cy="961466"/>
      </dsp:txXfrm>
    </dsp:sp>
    <dsp:sp modelId="{762CCCDC-C204-478D-BE0E-257FC113F31A}">
      <dsp:nvSpPr>
        <dsp:cNvPr id="0" name=""/>
        <dsp:cNvSpPr/>
      </dsp:nvSpPr>
      <dsp:spPr>
        <a:xfrm>
          <a:off x="1876263" y="2223374"/>
          <a:ext cx="360856" cy="422134"/>
        </a:xfrm>
        <a:prstGeom prst="rightArrow">
          <a:avLst>
            <a:gd name="adj1" fmla="val 60000"/>
            <a:gd name="adj2" fmla="val 50000"/>
          </a:avLst>
        </a:prstGeom>
        <a:solidFill>
          <a:srgbClr val="75787B"/>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1876263" y="2307801"/>
        <a:ext cx="252599" cy="253280"/>
      </dsp:txXfrm>
    </dsp:sp>
    <dsp:sp modelId="{83388D2D-3F83-42FA-9074-4B404410E418}">
      <dsp:nvSpPr>
        <dsp:cNvPr id="0" name=""/>
        <dsp:cNvSpPr/>
      </dsp:nvSpPr>
      <dsp:spPr>
        <a:xfrm>
          <a:off x="2386910" y="1923795"/>
          <a:ext cx="1702154" cy="1021292"/>
        </a:xfrm>
        <a:prstGeom prst="roundRect">
          <a:avLst>
            <a:gd name="adj" fmla="val 10000"/>
          </a:avLst>
        </a:prstGeom>
        <a:solidFill>
          <a:srgbClr val="2DCCD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latin typeface="Open Sans" panose="020B0606030504020204" pitchFamily="34" charset="0"/>
              <a:ea typeface="Open Sans" panose="020B0606030504020204" pitchFamily="34" charset="0"/>
              <a:cs typeface="Open Sans" panose="020B0606030504020204" pitchFamily="34" charset="0"/>
            </a:rPr>
            <a:t>Structural Systems I</a:t>
          </a:r>
        </a:p>
      </dsp:txBody>
      <dsp:txXfrm>
        <a:off x="2416823" y="1953708"/>
        <a:ext cx="1642328" cy="961466"/>
      </dsp:txXfrm>
    </dsp:sp>
    <dsp:sp modelId="{96185953-D2BE-47CD-BA7E-99A42F88DCAE}">
      <dsp:nvSpPr>
        <dsp:cNvPr id="0" name=""/>
        <dsp:cNvSpPr/>
      </dsp:nvSpPr>
      <dsp:spPr>
        <a:xfrm>
          <a:off x="4259280" y="2223374"/>
          <a:ext cx="360856" cy="422134"/>
        </a:xfrm>
        <a:prstGeom prst="rightArrow">
          <a:avLst>
            <a:gd name="adj1" fmla="val 60000"/>
            <a:gd name="adj2" fmla="val 50000"/>
          </a:avLst>
        </a:prstGeom>
        <a:solidFill>
          <a:srgbClr val="75787B"/>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4259280" y="2307801"/>
        <a:ext cx="252599" cy="253280"/>
      </dsp:txXfrm>
    </dsp:sp>
    <dsp:sp modelId="{4F366248-0E7F-4579-B569-6650457BCB3F}">
      <dsp:nvSpPr>
        <dsp:cNvPr id="0" name=""/>
        <dsp:cNvSpPr/>
      </dsp:nvSpPr>
      <dsp:spPr>
        <a:xfrm>
          <a:off x="4769926" y="1923795"/>
          <a:ext cx="1702154" cy="1021292"/>
        </a:xfrm>
        <a:prstGeom prst="roundRect">
          <a:avLst>
            <a:gd name="adj" fmla="val 10000"/>
          </a:avLst>
        </a:prstGeom>
        <a:solidFill>
          <a:srgbClr val="2DCCD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latin typeface="Open Sans" panose="020B0606030504020204" pitchFamily="34" charset="0"/>
              <a:ea typeface="Open Sans" panose="020B0606030504020204" pitchFamily="34" charset="0"/>
              <a:cs typeface="Open Sans" panose="020B0606030504020204" pitchFamily="34" charset="0"/>
            </a:rPr>
            <a:t>Structural Systems II</a:t>
          </a:r>
        </a:p>
      </dsp:txBody>
      <dsp:txXfrm>
        <a:off x="4799839" y="1953708"/>
        <a:ext cx="1642328" cy="961466"/>
      </dsp:txXfrm>
    </dsp:sp>
    <dsp:sp modelId="{8DAC8649-72A5-47AC-9A63-12039A302D50}">
      <dsp:nvSpPr>
        <dsp:cNvPr id="0" name=""/>
        <dsp:cNvSpPr/>
      </dsp:nvSpPr>
      <dsp:spPr>
        <a:xfrm>
          <a:off x="6642297" y="2223374"/>
          <a:ext cx="360856" cy="422134"/>
        </a:xfrm>
        <a:prstGeom prst="rightArrow">
          <a:avLst>
            <a:gd name="adj1" fmla="val 60000"/>
            <a:gd name="adj2" fmla="val 50000"/>
          </a:avLst>
        </a:prstGeom>
        <a:solidFill>
          <a:srgbClr val="75787B"/>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642297" y="2307801"/>
        <a:ext cx="252599" cy="253280"/>
      </dsp:txXfrm>
    </dsp:sp>
    <dsp:sp modelId="{975BD952-3085-4A95-B122-DCF9AC59E5AD}">
      <dsp:nvSpPr>
        <dsp:cNvPr id="0" name=""/>
        <dsp:cNvSpPr/>
      </dsp:nvSpPr>
      <dsp:spPr>
        <a:xfrm>
          <a:off x="7152943" y="1923795"/>
          <a:ext cx="1702154" cy="1021292"/>
        </a:xfrm>
        <a:prstGeom prst="roundRect">
          <a:avLst>
            <a:gd name="adj" fmla="val 10000"/>
          </a:avLst>
        </a:prstGeom>
        <a:solidFill>
          <a:srgbClr val="2DCCD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latin typeface="Open Sans" panose="020B0606030504020204" pitchFamily="34" charset="0"/>
              <a:ea typeface="Open Sans" panose="020B0606030504020204" pitchFamily="34" charset="0"/>
              <a:cs typeface="Open Sans" panose="020B0606030504020204" pitchFamily="34" charset="0"/>
            </a:rPr>
            <a:t>Construction Practicum</a:t>
          </a:r>
        </a:p>
      </dsp:txBody>
      <dsp:txXfrm>
        <a:off x="7182856" y="1953708"/>
        <a:ext cx="1642328" cy="961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8F083-D2FE-4B0B-9647-024767D0612A}">
      <dsp:nvSpPr>
        <dsp:cNvPr id="0" name=""/>
        <dsp:cNvSpPr/>
      </dsp:nvSpPr>
      <dsp:spPr>
        <a:xfrm>
          <a:off x="140102" y="1452132"/>
          <a:ext cx="6368284" cy="926127"/>
        </a:xfrm>
        <a:prstGeom prst="rightArrow">
          <a:avLst>
            <a:gd name="adj1" fmla="val 50000"/>
            <a:gd name="adj2" fmla="val 50000"/>
          </a:avLst>
        </a:prstGeom>
        <a:solidFill>
          <a:srgbClr val="2DCC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47023" numCol="1" spcCol="1270" anchor="ctr" anchorCtr="0">
          <a:noAutofit/>
        </a:bodyPr>
        <a:lstStyle/>
        <a:p>
          <a:pPr marL="0" lvl="0" indent="0" algn="l" defTabSz="711200">
            <a:lnSpc>
              <a:spcPct val="90000"/>
            </a:lnSpc>
            <a:spcBef>
              <a:spcPct val="0"/>
            </a:spcBef>
            <a:spcAft>
              <a:spcPct val="35000"/>
            </a:spcAft>
            <a:buNone/>
          </a:pPr>
          <a:r>
            <a:rPr lang="en-US" sz="1600" kern="1200">
              <a:latin typeface="Open Sans" panose="020B0606030504020204" pitchFamily="34" charset="0"/>
              <a:ea typeface="Open Sans" panose="020B0606030504020204" pitchFamily="34" charset="0"/>
              <a:cs typeface="Open Sans" panose="020B0606030504020204" pitchFamily="34" charset="0"/>
            </a:rPr>
            <a:t>High School Structural Systems Program of Study</a:t>
          </a:r>
        </a:p>
      </dsp:txBody>
      <dsp:txXfrm>
        <a:off x="140102" y="1683664"/>
        <a:ext cx="6136752" cy="463063"/>
      </dsp:txXfrm>
    </dsp:sp>
    <dsp:sp modelId="{0CCCDCA0-11A9-4686-BDEF-415DF3488C0C}">
      <dsp:nvSpPr>
        <dsp:cNvPr id="0" name=""/>
        <dsp:cNvSpPr/>
      </dsp:nvSpPr>
      <dsp:spPr>
        <a:xfrm>
          <a:off x="70051" y="2176108"/>
          <a:ext cx="1176986" cy="2150220"/>
        </a:xfrm>
        <a:prstGeom prst="rect">
          <a:avLst/>
        </a:prstGeom>
        <a:solidFill>
          <a:schemeClr val="lt1">
            <a:hueOff val="0"/>
            <a:satOff val="0"/>
            <a:lumOff val="0"/>
            <a:alphaOff val="0"/>
          </a:schemeClr>
        </a:solidFill>
        <a:ln w="12700" cap="flat" cmpd="sng" algn="ctr">
          <a:solidFill>
            <a:srgbClr val="2DCCD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Industry Certification</a:t>
          </a: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NCCER Core Curriculum</a:t>
          </a: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NCCER Carpentry</a:t>
          </a:r>
        </a:p>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CTSO Competitive Events</a:t>
          </a: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SkillsUSA</a:t>
          </a:r>
        </a:p>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Work-based Learning: Career Practicum</a:t>
          </a:r>
        </a:p>
      </dsp:txBody>
      <dsp:txXfrm>
        <a:off x="70051" y="2176108"/>
        <a:ext cx="1176986" cy="2150220"/>
      </dsp:txXfrm>
    </dsp:sp>
    <dsp:sp modelId="{140FE035-6A91-491D-AEC6-1BF664924B85}">
      <dsp:nvSpPr>
        <dsp:cNvPr id="0" name=""/>
        <dsp:cNvSpPr/>
      </dsp:nvSpPr>
      <dsp:spPr>
        <a:xfrm>
          <a:off x="1246910" y="1760960"/>
          <a:ext cx="5191425" cy="926127"/>
        </a:xfrm>
        <a:prstGeom prst="rightArrow">
          <a:avLst>
            <a:gd name="adj1" fmla="val 50000"/>
            <a:gd name="adj2" fmla="val 50000"/>
          </a:avLst>
        </a:prstGeom>
        <a:solidFill>
          <a:srgbClr val="1971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47023" numCol="1" spcCol="1270" anchor="ctr" anchorCtr="0">
          <a:noAutofit/>
        </a:bodyPr>
        <a:lstStyle/>
        <a:p>
          <a:pPr marL="0" lvl="0" indent="0" algn="l" defTabSz="711200">
            <a:lnSpc>
              <a:spcPct val="90000"/>
            </a:lnSpc>
            <a:spcBef>
              <a:spcPct val="0"/>
            </a:spcBef>
            <a:spcAft>
              <a:spcPct val="35000"/>
            </a:spcAft>
            <a:buNone/>
          </a:pPr>
          <a:r>
            <a:rPr lang="en-US" sz="1600" kern="1200">
              <a:latin typeface="Open Sans" panose="020B0606030504020204" pitchFamily="34" charset="0"/>
              <a:ea typeface="Open Sans" panose="020B0606030504020204" pitchFamily="34" charset="0"/>
              <a:cs typeface="Open Sans" panose="020B0606030504020204" pitchFamily="34" charset="0"/>
            </a:rPr>
            <a:t>Apprenticeship</a:t>
          </a:r>
        </a:p>
      </dsp:txBody>
      <dsp:txXfrm>
        <a:off x="1246910" y="1992492"/>
        <a:ext cx="4959893" cy="463063"/>
      </dsp:txXfrm>
    </dsp:sp>
    <dsp:sp modelId="{EAA73FCF-2910-44DB-8334-B526173EF9B9}">
      <dsp:nvSpPr>
        <dsp:cNvPr id="0" name=""/>
        <dsp:cNvSpPr/>
      </dsp:nvSpPr>
      <dsp:spPr>
        <a:xfrm>
          <a:off x="1246910" y="2473942"/>
          <a:ext cx="1176986" cy="1700518"/>
        </a:xfrm>
        <a:prstGeom prst="rect">
          <a:avLst/>
        </a:prstGeom>
        <a:noFill/>
        <a:ln w="12700" cap="flat" cmpd="sng" algn="ctr">
          <a:solidFill>
            <a:srgbClr val="19717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l" defTabSz="266700">
            <a:lnSpc>
              <a:spcPct val="90000"/>
            </a:lnSpc>
            <a:spcBef>
              <a:spcPct val="0"/>
            </a:spcBef>
            <a:spcAft>
              <a:spcPct val="35000"/>
            </a:spcAft>
            <a:buNone/>
          </a:pPr>
          <a:r>
            <a:rPr lang="en-US" sz="600" b="0" kern="1200">
              <a:latin typeface="Open Sans" panose="020B0606030504020204" pitchFamily="34" charset="0"/>
              <a:ea typeface="Open Sans" panose="020B0606030504020204" pitchFamily="34" charset="0"/>
              <a:cs typeface="Open Sans" panose="020B0606030504020204" pitchFamily="34" charset="0"/>
            </a:rPr>
            <a:t>Apprenticeship training is available in carpentry and other related areas.</a:t>
          </a:r>
        </a:p>
      </dsp:txBody>
      <dsp:txXfrm>
        <a:off x="1246910" y="2473942"/>
        <a:ext cx="1176986" cy="1700518"/>
      </dsp:txXfrm>
    </dsp:sp>
    <dsp:sp modelId="{FEEDCFB8-3B3A-47E1-80D4-4DEC3FBE73A2}">
      <dsp:nvSpPr>
        <dsp:cNvPr id="0" name=""/>
        <dsp:cNvSpPr/>
      </dsp:nvSpPr>
      <dsp:spPr>
        <a:xfrm>
          <a:off x="2423769" y="2069788"/>
          <a:ext cx="4014566" cy="926127"/>
        </a:xfrm>
        <a:prstGeom prst="rightArrow">
          <a:avLst>
            <a:gd name="adj1" fmla="val 50000"/>
            <a:gd name="adj2" fmla="val 50000"/>
          </a:avLst>
        </a:prstGeom>
        <a:solidFill>
          <a:srgbClr val="5D79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47023" numCol="1" spcCol="1270" anchor="ctr" anchorCtr="0">
          <a:noAutofit/>
        </a:bodyPr>
        <a:lstStyle/>
        <a:p>
          <a:pPr marL="0" lvl="0" indent="0" algn="l" defTabSz="711200">
            <a:lnSpc>
              <a:spcPct val="90000"/>
            </a:lnSpc>
            <a:spcBef>
              <a:spcPct val="0"/>
            </a:spcBef>
            <a:spcAft>
              <a:spcPct val="35000"/>
            </a:spcAft>
            <a:buNone/>
          </a:pPr>
          <a:r>
            <a:rPr lang="en-US" sz="1600" kern="1200">
              <a:latin typeface="Open Sans" panose="020B0606030504020204" pitchFamily="34" charset="0"/>
              <a:ea typeface="Open Sans" panose="020B0606030504020204" pitchFamily="34" charset="0"/>
              <a:cs typeface="Open Sans" panose="020B0606030504020204" pitchFamily="34" charset="0"/>
            </a:rPr>
            <a:t>Certificate	</a:t>
          </a:r>
        </a:p>
      </dsp:txBody>
      <dsp:txXfrm>
        <a:off x="2423769" y="2301320"/>
        <a:ext cx="3783034" cy="463063"/>
      </dsp:txXfrm>
    </dsp:sp>
    <dsp:sp modelId="{037C5346-6B5B-449B-BC49-0CB9E19897AF}">
      <dsp:nvSpPr>
        <dsp:cNvPr id="0" name=""/>
        <dsp:cNvSpPr/>
      </dsp:nvSpPr>
      <dsp:spPr>
        <a:xfrm>
          <a:off x="2423769" y="2784250"/>
          <a:ext cx="1176986" cy="2980770"/>
        </a:xfrm>
        <a:prstGeom prst="rect">
          <a:avLst/>
        </a:prstGeom>
        <a:solidFill>
          <a:schemeClr val="lt1">
            <a:hueOff val="0"/>
            <a:satOff val="0"/>
            <a:lumOff val="0"/>
            <a:alphaOff val="0"/>
          </a:schemeClr>
        </a:solidFill>
        <a:ln w="12700" cap="flat" cmpd="sng" algn="ctr">
          <a:solidFill>
            <a:srgbClr val="5D797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Building Construction Technology</a:t>
          </a:r>
          <a:endParaRPr lang="en-US" sz="800" b="1" i="1" kern="1200">
            <a:latin typeface="Open Sans" panose="020B0606030504020204" pitchFamily="34" charset="0"/>
            <a:ea typeface="Open Sans" panose="020B0606030504020204" pitchFamily="34" charset="0"/>
            <a:cs typeface="Open Sans" panose="020B0606030504020204" pitchFamily="34" charset="0"/>
          </a:endParaRP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Crossville</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Livingston</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Memphis</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Nashville</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Pulaski</a:t>
          </a:r>
        </a:p>
        <a:p>
          <a:pPr marL="0" lvl="0" indent="0" algn="l" defTabSz="355600">
            <a:lnSpc>
              <a:spcPct val="90000"/>
            </a:lnSpc>
            <a:spcBef>
              <a:spcPct val="0"/>
            </a:spcBef>
            <a:spcAft>
              <a:spcPct val="35000"/>
            </a:spcAft>
            <a:buNone/>
          </a:pPr>
          <a:r>
            <a:rPr lang="en-US" sz="800" b="1" i="0" kern="1200">
              <a:latin typeface="Open Sans" panose="020B0606030504020204" pitchFamily="34" charset="0"/>
              <a:ea typeface="Open Sans" panose="020B0606030504020204" pitchFamily="34" charset="0"/>
              <a:cs typeface="Open Sans" panose="020B0606030504020204" pitchFamily="34" charset="0"/>
            </a:rPr>
            <a:t>Construction Applications</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Cleveland State </a:t>
          </a:r>
        </a:p>
        <a:p>
          <a:pPr marL="0" lvl="0" indent="0" algn="l" defTabSz="355600">
            <a:lnSpc>
              <a:spcPct val="90000"/>
            </a:lnSpc>
            <a:spcBef>
              <a:spcPct val="0"/>
            </a:spcBef>
            <a:spcAft>
              <a:spcPct val="35000"/>
            </a:spcAft>
            <a:buNone/>
          </a:pPr>
          <a:r>
            <a:rPr lang="en-US" sz="800" b="1" i="0" kern="1200">
              <a:latin typeface="Open Sans" panose="020B0606030504020204" pitchFamily="34" charset="0"/>
              <a:ea typeface="Open Sans" panose="020B0606030504020204" pitchFamily="34" charset="0"/>
              <a:cs typeface="Open Sans" panose="020B0606030504020204" pitchFamily="34" charset="0"/>
            </a:rPr>
            <a:t>Masonry</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Memphis</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Morristown</a:t>
          </a:r>
        </a:p>
        <a:p>
          <a:pPr marL="0" lvl="0" indent="0" algn="l" defTabSz="355600">
            <a:lnSpc>
              <a:spcPct val="90000"/>
            </a:lnSpc>
            <a:spcBef>
              <a:spcPct val="0"/>
            </a:spcBef>
            <a:spcAft>
              <a:spcPct val="35000"/>
            </a:spcAft>
            <a:buNone/>
          </a:pPr>
          <a:r>
            <a:rPr lang="en-US" sz="800" b="1" i="0" kern="1200">
              <a:latin typeface="Open Sans" panose="020B0606030504020204" pitchFamily="34" charset="0"/>
              <a:ea typeface="Open Sans" panose="020B0606030504020204" pitchFamily="34" charset="0"/>
              <a:cs typeface="Open Sans" panose="020B0606030504020204" pitchFamily="34" charset="0"/>
            </a:rPr>
            <a:t>Residential Building Maintenance</a:t>
          </a: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TCAT Paris</a:t>
          </a:r>
        </a:p>
      </dsp:txBody>
      <dsp:txXfrm>
        <a:off x="2423769" y="2784250"/>
        <a:ext cx="1176986" cy="2980770"/>
      </dsp:txXfrm>
    </dsp:sp>
    <dsp:sp modelId="{FCCDE7DE-C60B-47D9-BF30-EC95E5C54D86}">
      <dsp:nvSpPr>
        <dsp:cNvPr id="0" name=""/>
        <dsp:cNvSpPr/>
      </dsp:nvSpPr>
      <dsp:spPr>
        <a:xfrm>
          <a:off x="3601265" y="2378616"/>
          <a:ext cx="2837070" cy="926127"/>
        </a:xfrm>
        <a:prstGeom prst="rightArrow">
          <a:avLst>
            <a:gd name="adj1" fmla="val 50000"/>
            <a:gd name="adj2" fmla="val 50000"/>
          </a:avLst>
        </a:prstGeom>
        <a:solidFill>
          <a:srgbClr val="D2D755"/>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47023" numCol="1" spcCol="1270" anchor="ctr" anchorCtr="0">
          <a:noAutofit/>
        </a:bodyPr>
        <a:lstStyle/>
        <a:p>
          <a:pPr marL="0" lvl="0" indent="0" algn="l" defTabSz="711200">
            <a:lnSpc>
              <a:spcPct val="90000"/>
            </a:lnSpc>
            <a:spcBef>
              <a:spcPct val="0"/>
            </a:spcBef>
            <a:spcAft>
              <a:spcPct val="35000"/>
            </a:spcAft>
            <a:buNone/>
          </a:pPr>
          <a:r>
            <a:rPr lang="en-US" sz="1600" kern="1200">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rPr>
            <a:t>Associates</a:t>
          </a:r>
        </a:p>
      </dsp:txBody>
      <dsp:txXfrm>
        <a:off x="3601265" y="2610148"/>
        <a:ext cx="2605538" cy="463063"/>
      </dsp:txXfrm>
    </dsp:sp>
    <dsp:sp modelId="{5C347431-DBDC-492B-8C60-01D28B64D5FD}">
      <dsp:nvSpPr>
        <dsp:cNvPr id="0" name=""/>
        <dsp:cNvSpPr/>
      </dsp:nvSpPr>
      <dsp:spPr>
        <a:xfrm>
          <a:off x="3601265" y="3097916"/>
          <a:ext cx="1176986" cy="1936805"/>
        </a:xfrm>
        <a:prstGeom prst="rect">
          <a:avLst/>
        </a:prstGeom>
        <a:solidFill>
          <a:schemeClr val="lt1">
            <a:hueOff val="0"/>
            <a:satOff val="0"/>
            <a:lumOff val="0"/>
            <a:alphaOff val="0"/>
          </a:schemeClr>
        </a:solidFill>
        <a:ln w="12700" cap="flat" cmpd="sng" algn="ctr">
          <a:solidFill>
            <a:srgbClr val="D2D75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Civil Technology</a:t>
          </a:r>
          <a:endParaRPr lang="en-US" sz="800" b="1" i="1" kern="1200">
            <a:latin typeface="Open Sans" panose="020B0606030504020204" pitchFamily="34" charset="0"/>
            <a:ea typeface="Open Sans" panose="020B0606030504020204" pitchFamily="34" charset="0"/>
            <a:cs typeface="Open Sans" panose="020B0606030504020204" pitchFamily="34" charset="0"/>
          </a:endParaRPr>
        </a:p>
        <a:p>
          <a:pPr marL="57150" lvl="1" indent="-57150" algn="l" defTabSz="266700">
            <a:lnSpc>
              <a:spcPct val="90000"/>
            </a:lnSpc>
            <a:spcBef>
              <a:spcPct val="0"/>
            </a:spcBef>
            <a:spcAft>
              <a:spcPct val="15000"/>
            </a:spcAft>
            <a:buChar char="•"/>
          </a:pPr>
          <a:r>
            <a:rPr lang="en-US" sz="600" i="0" kern="1200">
              <a:latin typeface="Open Sans" panose="020B0606030504020204" pitchFamily="34" charset="0"/>
              <a:ea typeface="Open Sans" panose="020B0606030504020204" pitchFamily="34" charset="0"/>
              <a:cs typeface="Open Sans" panose="020B0606030504020204" pitchFamily="34" charset="0"/>
            </a:rPr>
            <a:t>Cleveland State </a:t>
          </a:r>
          <a:r>
            <a:rPr lang="en-US" sz="600" b="0" i="0" kern="1200">
              <a:latin typeface="Open Sans" panose="020B0606030504020204" pitchFamily="34" charset="0"/>
              <a:ea typeface="Open Sans" panose="020B0606030504020204" pitchFamily="34" charset="0"/>
              <a:cs typeface="Open Sans" panose="020B0606030504020204" pitchFamily="34" charset="0"/>
            </a:rPr>
            <a:t>	</a:t>
          </a:r>
          <a:endParaRPr lang="en-US" sz="600" i="0" kern="1200">
            <a:latin typeface="Open Sans" panose="020B0606030504020204" pitchFamily="34" charset="0"/>
            <a:ea typeface="Open Sans" panose="020B0606030504020204" pitchFamily="34" charset="0"/>
            <a:cs typeface="Open Sans" panose="020B0606030504020204" pitchFamily="34" charset="0"/>
          </a:endParaRPr>
        </a:p>
      </dsp:txBody>
      <dsp:txXfrm>
        <a:off x="3601265" y="3097916"/>
        <a:ext cx="1176986" cy="1936805"/>
      </dsp:txXfrm>
    </dsp:sp>
    <dsp:sp modelId="{E26BDE1D-FCB7-4AD7-8CE1-E68661D9C79A}">
      <dsp:nvSpPr>
        <dsp:cNvPr id="0" name=""/>
        <dsp:cNvSpPr/>
      </dsp:nvSpPr>
      <dsp:spPr>
        <a:xfrm>
          <a:off x="4778124" y="2687444"/>
          <a:ext cx="1660211" cy="926127"/>
        </a:xfrm>
        <a:prstGeom prst="rightArrow">
          <a:avLst>
            <a:gd name="adj1" fmla="val 50000"/>
            <a:gd name="adj2" fmla="val 50000"/>
          </a:avLst>
        </a:prstGeom>
        <a:solidFill>
          <a:srgbClr val="E8772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47023" numCol="1" spcCol="1270" anchor="ctr" anchorCtr="0">
          <a:noAutofit/>
        </a:bodyPr>
        <a:lstStyle/>
        <a:p>
          <a:pPr marL="0" lvl="0" indent="0" algn="l" defTabSz="711200">
            <a:lnSpc>
              <a:spcPct val="90000"/>
            </a:lnSpc>
            <a:spcBef>
              <a:spcPct val="0"/>
            </a:spcBef>
            <a:spcAft>
              <a:spcPct val="35000"/>
            </a:spcAft>
            <a:buNone/>
          </a:pPr>
          <a:r>
            <a:rPr lang="en-US" sz="1600" kern="1200">
              <a:latin typeface="Open Sans" panose="020B0606030504020204" pitchFamily="34" charset="0"/>
              <a:ea typeface="Open Sans" panose="020B0606030504020204" pitchFamily="34" charset="0"/>
              <a:cs typeface="Open Sans" panose="020B0606030504020204" pitchFamily="34" charset="0"/>
            </a:rPr>
            <a:t>Bachelors</a:t>
          </a:r>
        </a:p>
      </dsp:txBody>
      <dsp:txXfrm>
        <a:off x="4778124" y="2918976"/>
        <a:ext cx="1428679" cy="463063"/>
      </dsp:txXfrm>
    </dsp:sp>
    <dsp:sp modelId="{91448B28-C42D-4BDA-BD12-D04EBB3FF324}">
      <dsp:nvSpPr>
        <dsp:cNvPr id="0" name=""/>
        <dsp:cNvSpPr/>
      </dsp:nvSpPr>
      <dsp:spPr>
        <a:xfrm>
          <a:off x="4778124" y="3412500"/>
          <a:ext cx="1176986" cy="2959547"/>
        </a:xfrm>
        <a:prstGeom prst="rect">
          <a:avLst/>
        </a:prstGeom>
        <a:solidFill>
          <a:schemeClr val="lt1">
            <a:hueOff val="0"/>
            <a:satOff val="0"/>
            <a:lumOff val="0"/>
            <a:alphaOff val="0"/>
          </a:schemeClr>
        </a:solidFill>
        <a:ln w="12700" cap="flat" cmpd="sng" algn="ctr">
          <a:solidFill>
            <a:srgbClr val="E8772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Construction Management</a:t>
          </a: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MTSU</a:t>
          </a: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University of Tennessee at Chattanooga</a:t>
          </a:r>
        </a:p>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Construction Science</a:t>
          </a:r>
          <a:endParaRPr lang="en-US" sz="600" b="1" kern="1200">
            <a:latin typeface="Open Sans" panose="020B0606030504020204" pitchFamily="34" charset="0"/>
            <a:ea typeface="Open Sans" panose="020B0606030504020204" pitchFamily="34" charset="0"/>
            <a:cs typeface="Open Sans" panose="020B0606030504020204" pitchFamily="34" charset="0"/>
          </a:endParaRP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University of Tennessee at Knoxville</a:t>
          </a:r>
        </a:p>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Concrete Industry Management</a:t>
          </a: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MTSU</a:t>
          </a:r>
        </a:p>
        <a:p>
          <a:pPr marL="0" lvl="0" indent="0" algn="l" defTabSz="355600">
            <a:lnSpc>
              <a:spcPct val="90000"/>
            </a:lnSpc>
            <a:spcBef>
              <a:spcPct val="0"/>
            </a:spcBef>
            <a:spcAft>
              <a:spcPct val="35000"/>
            </a:spcAft>
            <a:buNone/>
          </a:pPr>
          <a:r>
            <a:rPr lang="en-US" sz="800" b="1" kern="1200">
              <a:latin typeface="Open Sans" panose="020B0606030504020204" pitchFamily="34" charset="0"/>
              <a:ea typeface="Open Sans" panose="020B0606030504020204" pitchFamily="34" charset="0"/>
              <a:cs typeface="Open Sans" panose="020B0606030504020204" pitchFamily="34" charset="0"/>
            </a:rPr>
            <a:t>Architecture &amp; Engineering</a:t>
          </a:r>
        </a:p>
        <a:p>
          <a:pPr marL="57150" lvl="1" indent="-57150" algn="l" defTabSz="266700">
            <a:lnSpc>
              <a:spcPct val="90000"/>
            </a:lnSpc>
            <a:spcBef>
              <a:spcPct val="0"/>
            </a:spcBef>
            <a:spcAft>
              <a:spcPct val="15000"/>
            </a:spcAft>
            <a:buChar char="•"/>
          </a:pPr>
          <a:r>
            <a:rPr lang="en-US" sz="600" b="0" kern="1200">
              <a:latin typeface="Open Sans" panose="020B0606030504020204" pitchFamily="34" charset="0"/>
              <a:ea typeface="Open Sans" panose="020B0606030504020204" pitchFamily="34" charset="0"/>
              <a:cs typeface="Open Sans" panose="020B0606030504020204" pitchFamily="34" charset="0"/>
            </a:rPr>
            <a:t>Available at many TN universities</a:t>
          </a:r>
        </a:p>
      </dsp:txBody>
      <dsp:txXfrm>
        <a:off x="4778124" y="3412500"/>
        <a:ext cx="1176986" cy="29595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52D262-7A8C-4F8D-9DD0-C089C1A5BCED}"/>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0107485-3648-400C-B02D-1CC74BCC2A60}"/>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886A4F4-BA64-4671-8D19-287BB0BA918F}" type="datetimeFigureOut">
              <a:rPr lang="en-US" smtClean="0"/>
              <a:t>8/6/2019</a:t>
            </a:fld>
            <a:endParaRPr lang="en-US"/>
          </a:p>
        </p:txBody>
      </p:sp>
      <p:sp>
        <p:nvSpPr>
          <p:cNvPr id="4" name="Footer Placeholder 3">
            <a:extLst>
              <a:ext uri="{FF2B5EF4-FFF2-40B4-BE49-F238E27FC236}">
                <a16:creationId xmlns:a16="http://schemas.microsoft.com/office/drawing/2014/main" id="{C1D1F954-27C8-4E36-AAEB-4D60256723C8}"/>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29EEAF-DE87-4C26-8BAE-E4CE7C8BC4B6}"/>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52CCE790-DF40-4D9A-A14E-3454DE3B41CD}" type="slidenum">
              <a:rPr lang="en-US" smtClean="0"/>
              <a:t>‹#›</a:t>
            </a:fld>
            <a:endParaRPr lang="en-US"/>
          </a:p>
        </p:txBody>
      </p:sp>
    </p:spTree>
    <p:extLst>
      <p:ext uri="{BB962C8B-B14F-4D97-AF65-F5344CB8AC3E}">
        <p14:creationId xmlns:p14="http://schemas.microsoft.com/office/powerpoint/2010/main" val="12668673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E5982-6126-0A4F-8008-AD2FDD724339}"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17EF143-98A7-5A40-B8E6-3E6146BF26DD}" type="datetimeFigureOut">
              <a:rPr lang="en-US" smtClean="0"/>
              <a:t>8/6/2019</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3EFE5982-6126-0A4F-8008-AD2FDD7243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7EF143-98A7-5A40-B8E6-3E6146BF26DD}"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E5982-6126-0A4F-8008-AD2FDD72433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17EF143-98A7-5A40-B8E6-3E6146BF26DD}" type="datetimeFigureOut">
              <a:rPr lang="en-US" smtClean="0"/>
              <a:t>8/6/2019</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3EFE5982-6126-0A4F-8008-AD2FDD72433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E5982-6126-0A4F-8008-AD2FDD72433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17EF143-98A7-5A40-B8E6-3E6146BF26D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E5982-6126-0A4F-8008-AD2FDD724339}"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53A1-1F7A-4199-8BE2-9788C9DDBC4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FBBBB04-5DFF-4D98-9907-B13F0BF45DD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0D6D56F-51AF-4159-81E6-777B63C01675}"/>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a:extLst>
              <a:ext uri="{FF2B5EF4-FFF2-40B4-BE49-F238E27FC236}">
                <a16:creationId xmlns:a16="http://schemas.microsoft.com/office/drawing/2014/main" id="{85D30F26-ECDA-49C5-B658-19E02FAA6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8DAD6-2D14-4640-AAF8-07C81FAFB318}"/>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29318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D7435-68AF-445D-ACBB-CFBC845856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B612B3-41D1-4230-826F-C8DAB81C3A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B4867D-4875-4836-BBCE-D87C6EC0A8DB}"/>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a:extLst>
              <a:ext uri="{FF2B5EF4-FFF2-40B4-BE49-F238E27FC236}">
                <a16:creationId xmlns:a16="http://schemas.microsoft.com/office/drawing/2014/main" id="{0FEDCB42-4C1D-46CA-842C-10409239B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0A7A9-884B-4767-ACE3-3C1F6DE866D1}"/>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146176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AC56-C8EB-46CA-9689-E658CC9879A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BD3888B-A583-4863-B0BA-FF54FB2124B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7E3A40-1706-496A-8F89-8AA0A2359F35}"/>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a:extLst>
              <a:ext uri="{FF2B5EF4-FFF2-40B4-BE49-F238E27FC236}">
                <a16:creationId xmlns:a16="http://schemas.microsoft.com/office/drawing/2014/main" id="{15862701-EE6A-4328-B668-FB03E2C70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ADDB6-EA75-4B77-ABA9-EC5B40C00086}"/>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3902655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8905B-22A6-45D4-B8DC-1F9FA983E8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1430C0-3B7D-49D3-85AC-48F24B0B70BD}"/>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2A4959-05F6-48EB-8F60-54AD30A4169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E130C8-9F69-46F2-8D8B-41C2FEC8B6E6}"/>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6" name="Footer Placeholder 5">
            <a:extLst>
              <a:ext uri="{FF2B5EF4-FFF2-40B4-BE49-F238E27FC236}">
                <a16:creationId xmlns:a16="http://schemas.microsoft.com/office/drawing/2014/main" id="{6611EE8B-E29A-4859-99C7-2E30F9C209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65E20F-1590-4784-8C69-FB0AB4E378C5}"/>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350058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35EB-D6F5-47C0-9611-33B250FCCAA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334AAB-C5A5-4EED-B3CC-0C8F9B4952D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487AE826-42D0-461E-BC93-44C0469C4994}"/>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29D9E7-B75E-4CBA-9D1D-21291467693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F5EAAEC-535B-4195-B853-F2D370D945A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6E90B0-85F3-48A3-A2C0-C8878011B1B7}"/>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8" name="Footer Placeholder 7">
            <a:extLst>
              <a:ext uri="{FF2B5EF4-FFF2-40B4-BE49-F238E27FC236}">
                <a16:creationId xmlns:a16="http://schemas.microsoft.com/office/drawing/2014/main" id="{AE0CC4EC-9A77-4DC5-B18A-920EC2F7A7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91E4EC-B6BA-4064-8515-E8046D15C4AA}"/>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153486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E5982-6126-0A4F-8008-AD2FDD72433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BED9-CEBC-4C5E-9F6C-8D04A0EEEB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2A411D-AFFE-4E48-9F36-B56EFC2DD26B}"/>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4" name="Footer Placeholder 3">
            <a:extLst>
              <a:ext uri="{FF2B5EF4-FFF2-40B4-BE49-F238E27FC236}">
                <a16:creationId xmlns:a16="http://schemas.microsoft.com/office/drawing/2014/main" id="{BC1C71A9-618E-436F-8E6A-5C55876627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1D2AD2-FB5F-4ABF-BE50-05B16E57A149}"/>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16568027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DC2ADF-CB23-4508-84EE-D56FF147C07C}"/>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3" name="Footer Placeholder 2">
            <a:extLst>
              <a:ext uri="{FF2B5EF4-FFF2-40B4-BE49-F238E27FC236}">
                <a16:creationId xmlns:a16="http://schemas.microsoft.com/office/drawing/2014/main" id="{E16DB79F-9AB2-4F4C-9D1E-EB8ED62543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865BC5-0243-4DF3-9D2A-479D1E292490}"/>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799107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011C-2BB5-4761-B462-667DDCAD105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E418E39-A95C-4C83-91E4-A81EE08B067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2DE443-D7DF-405F-9838-8390920BA89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41DC322-56D8-44A4-B390-4A8A3E323111}"/>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6" name="Footer Placeholder 5">
            <a:extLst>
              <a:ext uri="{FF2B5EF4-FFF2-40B4-BE49-F238E27FC236}">
                <a16:creationId xmlns:a16="http://schemas.microsoft.com/office/drawing/2014/main" id="{B11BC141-5153-418A-AC0C-42F553F743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ADE536-6E18-405C-88CD-DEE2D70DE546}"/>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3684081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238D-CC4D-4E0A-9C42-89096DBBCB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4CD9E13-4AFC-4D80-B71C-DE38F166238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341C8DF-514A-47F2-864E-FFC7B1E985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92F693E-455B-4477-B1DF-376B77923AEE}"/>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6" name="Footer Placeholder 5">
            <a:extLst>
              <a:ext uri="{FF2B5EF4-FFF2-40B4-BE49-F238E27FC236}">
                <a16:creationId xmlns:a16="http://schemas.microsoft.com/office/drawing/2014/main" id="{AB3BAEEF-45FC-4545-9049-C2C3CD65E0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51284-8907-4DD9-9382-6B154DB7377C}"/>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15916432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91DF1-500B-4099-A719-AF55155C75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79292-EBAE-4C0C-9EF0-54D58A091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D2A1A-71F2-40A3-B8ED-65D569CA86F7}"/>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a:extLst>
              <a:ext uri="{FF2B5EF4-FFF2-40B4-BE49-F238E27FC236}">
                <a16:creationId xmlns:a16="http://schemas.microsoft.com/office/drawing/2014/main" id="{E57AF088-385F-4415-9DA4-3F1249EA05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E640C-5764-4F14-9F41-4D0349B902F6}"/>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3193415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C631DB-5E73-4C69-957B-7CA815F3FDC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F66A15-5229-425D-8223-CE5144FFB91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6610C-8BDE-4029-8662-3ECBFC13599D}"/>
              </a:ext>
            </a:extLst>
          </p:cNvPr>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a:extLst>
              <a:ext uri="{FF2B5EF4-FFF2-40B4-BE49-F238E27FC236}">
                <a16:creationId xmlns:a16="http://schemas.microsoft.com/office/drawing/2014/main" id="{D4A71A69-282E-4A1A-A3FA-B6E156DBA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BAB0B-6EEF-49F6-AD9C-C53F27B8C9F1}"/>
              </a:ext>
            </a:extLst>
          </p:cNvPr>
          <p:cNvSpPr>
            <a:spLocks noGrp="1"/>
          </p:cNvSpPr>
          <p:nvPr>
            <p:ph type="sldNum" sz="quarter" idx="12"/>
          </p:nvPr>
        </p:nvSpPr>
        <p:spPr/>
        <p:txBody>
          <a:bodyPr/>
          <a:lstStyle/>
          <a:p>
            <a:fld id="{3EFE5982-6126-0A4F-8008-AD2FDD724339}" type="slidenum">
              <a:rPr lang="en-US" smtClean="0"/>
              <a:t>‹#›</a:t>
            </a:fld>
            <a:endParaRPr lang="en-US"/>
          </a:p>
        </p:txBody>
      </p:sp>
    </p:spTree>
    <p:extLst>
      <p:ext uri="{BB962C8B-B14F-4D97-AF65-F5344CB8AC3E}">
        <p14:creationId xmlns:p14="http://schemas.microsoft.com/office/powerpoint/2010/main" val="382994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E5982-6126-0A4F-8008-AD2FDD724339}"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7EF143-98A7-5A40-B8E6-3E6146BF26DD}"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E5982-6126-0A4F-8008-AD2FDD7243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7EF143-98A7-5A40-B8E6-3E6146BF26DD}"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E5982-6126-0A4F-8008-AD2FDD7243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7EF143-98A7-5A40-B8E6-3E6146BF26DD}"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E5982-6126-0A4F-8008-AD2FDD7243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7EF143-98A7-5A40-B8E6-3E6146BF26DD}"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E5982-6126-0A4F-8008-AD2FDD724339}"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17EF143-98A7-5A40-B8E6-3E6146BF26DD}"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E5982-6126-0A4F-8008-AD2FDD7243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17EF143-98A7-5A40-B8E6-3E6146BF26DD}" type="datetimeFigureOut">
              <a:rPr lang="en-US" smtClean="0"/>
              <a:t>8/6/2019</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3EFE5982-6126-0A4F-8008-AD2FDD724339}"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17EF143-98A7-5A40-B8E6-3E6146BF26DD}" type="datetimeFigureOut">
              <a:rPr lang="en-US" smtClean="0"/>
              <a:t>8/6/2019</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3EFE5982-6126-0A4F-8008-AD2FDD72433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4CB8E4-E749-4816-9232-BD36CF13E1E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321693-05F4-4745-94C7-2C9E2CF77C9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9DF72-66F1-465A-BB8A-CB9A5F6FE1B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17EF143-98A7-5A40-B8E6-3E6146BF26DD}" type="datetimeFigureOut">
              <a:rPr lang="en-US" smtClean="0"/>
              <a:t>8/6/2019</a:t>
            </a:fld>
            <a:endParaRPr lang="en-US"/>
          </a:p>
        </p:txBody>
      </p:sp>
      <p:sp>
        <p:nvSpPr>
          <p:cNvPr id="5" name="Footer Placeholder 4">
            <a:extLst>
              <a:ext uri="{FF2B5EF4-FFF2-40B4-BE49-F238E27FC236}">
                <a16:creationId xmlns:a16="http://schemas.microsoft.com/office/drawing/2014/main" id="{ECCC55BF-FB20-4615-8417-664A8D8B8FE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590CAF-C6F0-4474-9516-D28CBA16A15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FE5982-6126-0A4F-8008-AD2FDD724339}" type="slidenum">
              <a:rPr lang="en-US" smtClean="0"/>
              <a:t>‹#›</a:t>
            </a:fld>
            <a:endParaRPr lang="en-US"/>
          </a:p>
        </p:txBody>
      </p:sp>
    </p:spTree>
    <p:extLst>
      <p:ext uri="{BB962C8B-B14F-4D97-AF65-F5344CB8AC3E}">
        <p14:creationId xmlns:p14="http://schemas.microsoft.com/office/powerpoint/2010/main" val="425899430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Structural Systems</a:t>
            </a:r>
          </a:p>
        </p:txBody>
      </p:sp>
      <p:sp>
        <p:nvSpPr>
          <p:cNvPr id="3" name="Subtitle 2"/>
          <p:cNvSpPr>
            <a:spLocks noGrp="1"/>
          </p:cNvSpPr>
          <p:nvPr>
            <p:ph type="subTitle" idx="1"/>
          </p:nvPr>
        </p:nvSpPr>
        <p:spPr/>
        <p:txBody>
          <a:bodyPr>
            <a:normAutofit/>
          </a:bodyPr>
          <a:lstStyle/>
          <a:p>
            <a:endParaRPr lang="en-US" sz="3600" dirty="0"/>
          </a:p>
          <a:p>
            <a:r>
              <a:rPr lang="en-US" sz="3600" dirty="0"/>
              <a:t>Program of Study</a:t>
            </a:r>
          </a:p>
        </p:txBody>
      </p:sp>
    </p:spTree>
    <p:extLst>
      <p:ext uri="{BB962C8B-B14F-4D97-AF65-F5344CB8AC3E}">
        <p14:creationId xmlns:p14="http://schemas.microsoft.com/office/powerpoint/2010/main" val="215864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9DFE-DA4C-44D2-91B8-52A983617E55}"/>
              </a:ext>
            </a:extLst>
          </p:cNvPr>
          <p:cNvSpPr>
            <a:spLocks noGrp="1"/>
          </p:cNvSpPr>
          <p:nvPr>
            <p:ph type="title"/>
          </p:nvPr>
        </p:nvSpPr>
        <p:spPr/>
        <p:txBody>
          <a:bodyPr/>
          <a:lstStyle/>
          <a:p>
            <a:r>
              <a:rPr lang="en-US" dirty="0"/>
              <a:t>Program of Study</a:t>
            </a:r>
          </a:p>
        </p:txBody>
      </p:sp>
      <p:sp>
        <p:nvSpPr>
          <p:cNvPr id="3" name="Content Placeholder 2">
            <a:extLst>
              <a:ext uri="{FF2B5EF4-FFF2-40B4-BE49-F238E27FC236}">
                <a16:creationId xmlns:a16="http://schemas.microsoft.com/office/drawing/2014/main" id="{C53F3A19-EF16-4ED1-A010-DAA15631B66D}"/>
              </a:ext>
            </a:extLst>
          </p:cNvPr>
          <p:cNvSpPr>
            <a:spLocks noGrp="1"/>
          </p:cNvSpPr>
          <p:nvPr>
            <p:ph idx="1"/>
          </p:nvPr>
        </p:nvSpPr>
        <p:spPr/>
        <p:txBody>
          <a:bodyPr>
            <a:normAutofit lnSpcReduction="10000"/>
          </a:bodyPr>
          <a:lstStyle/>
          <a:p>
            <a:r>
              <a:rPr lang="en-US" dirty="0">
                <a:effectLst/>
              </a:rPr>
              <a:t>The Structural Systems program of study prepares students with the knowledge and skills related to residential and commercial carpentry.  </a:t>
            </a:r>
          </a:p>
          <a:p>
            <a:r>
              <a:rPr lang="en-US" dirty="0">
                <a:effectLst/>
              </a:rPr>
              <a:t>Course content covers wood, metal, and concrete building materials, fasteners, hand and power tools, fabrication based on construction plans, framing of platform and post-and-beam structures, stairs, structural loads, installation and trim of windows and doors, installation and repair of gypsum wallboard, exterior finish work, cabinet installation, and thermal and moisture protection.  </a:t>
            </a:r>
            <a:endParaRPr lang="en-US" dirty="0"/>
          </a:p>
        </p:txBody>
      </p:sp>
    </p:spTree>
    <p:extLst>
      <p:ext uri="{BB962C8B-B14F-4D97-AF65-F5344CB8AC3E}">
        <p14:creationId xmlns:p14="http://schemas.microsoft.com/office/powerpoint/2010/main" val="3153964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9DFE-DA4C-44D2-91B8-52A983617E55}"/>
              </a:ext>
            </a:extLst>
          </p:cNvPr>
          <p:cNvSpPr>
            <a:spLocks noGrp="1"/>
          </p:cNvSpPr>
          <p:nvPr>
            <p:ph type="title"/>
          </p:nvPr>
        </p:nvSpPr>
        <p:spPr/>
        <p:txBody>
          <a:bodyPr/>
          <a:lstStyle/>
          <a:p>
            <a:r>
              <a:rPr lang="en-US" dirty="0"/>
              <a:t>Program of Study</a:t>
            </a:r>
          </a:p>
        </p:txBody>
      </p:sp>
      <p:sp>
        <p:nvSpPr>
          <p:cNvPr id="3" name="Content Placeholder 2">
            <a:extLst>
              <a:ext uri="{FF2B5EF4-FFF2-40B4-BE49-F238E27FC236}">
                <a16:creationId xmlns:a16="http://schemas.microsoft.com/office/drawing/2014/main" id="{C53F3A19-EF16-4ED1-A010-DAA15631B66D}"/>
              </a:ext>
            </a:extLst>
          </p:cNvPr>
          <p:cNvSpPr>
            <a:spLocks noGrp="1"/>
          </p:cNvSpPr>
          <p:nvPr>
            <p:ph idx="1"/>
          </p:nvPr>
        </p:nvSpPr>
        <p:spPr/>
        <p:txBody>
          <a:bodyPr>
            <a:normAutofit/>
          </a:bodyPr>
          <a:lstStyle/>
          <a:p>
            <a:r>
              <a:rPr lang="en-US" dirty="0">
                <a:effectLst/>
              </a:rPr>
              <a:t>The fourth level course, </a:t>
            </a:r>
            <a:r>
              <a:rPr lang="en-US" i="1" dirty="0">
                <a:effectLst/>
              </a:rPr>
              <a:t>Construction Practicum</a:t>
            </a:r>
            <a:r>
              <a:rPr lang="en-US" dirty="0">
                <a:effectLst/>
              </a:rPr>
              <a:t>, places students with industry partners to complete a capstone construction project.  </a:t>
            </a:r>
          </a:p>
          <a:p>
            <a:r>
              <a:rPr lang="en-US" dirty="0">
                <a:effectLst/>
              </a:rPr>
              <a:t>Upon completion of the program of study, students will be equipped for workforce entry, apprenticeships, or to continue training at the postsecondary level.</a:t>
            </a:r>
            <a:endParaRPr lang="en-US" dirty="0"/>
          </a:p>
        </p:txBody>
      </p:sp>
    </p:spTree>
    <p:extLst>
      <p:ext uri="{BB962C8B-B14F-4D97-AF65-F5344CB8AC3E}">
        <p14:creationId xmlns:p14="http://schemas.microsoft.com/office/powerpoint/2010/main" val="395780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07ECDDE5-F374-4B26-9A4D-DEC38A6CA66B}"/>
              </a:ext>
            </a:extLst>
          </p:cNvPr>
          <p:cNvGraphicFramePr/>
          <p:nvPr>
            <p:extLst>
              <p:ext uri="{D42A27DB-BD31-4B8C-83A1-F6EECF244321}">
                <p14:modId xmlns:p14="http://schemas.microsoft.com/office/powerpoint/2010/main" val="620563282"/>
              </p:ext>
            </p:extLst>
          </p:nvPr>
        </p:nvGraphicFramePr>
        <p:xfrm>
          <a:off x="1186823" y="0"/>
          <a:ext cx="6508387" cy="7182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94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07DB29C-E3A7-48B6-8C48-304F0306A087}"/>
              </a:ext>
            </a:extLst>
          </p:cNvPr>
          <p:cNvPicPr>
            <a:picLocks noChangeAspect="1"/>
          </p:cNvPicPr>
          <p:nvPr/>
        </p:nvPicPr>
        <p:blipFill>
          <a:blip r:embed="rId2"/>
          <a:stretch>
            <a:fillRect/>
          </a:stretch>
        </p:blipFill>
        <p:spPr>
          <a:xfrm>
            <a:off x="3387390" y="163679"/>
            <a:ext cx="2387767" cy="6603338"/>
          </a:xfrm>
          <a:prstGeom prst="rect">
            <a:avLst/>
          </a:prstGeom>
        </p:spPr>
      </p:pic>
    </p:spTree>
    <p:extLst>
      <p:ext uri="{BB962C8B-B14F-4D97-AF65-F5344CB8AC3E}">
        <p14:creationId xmlns:p14="http://schemas.microsoft.com/office/powerpoint/2010/main" val="3396309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38723-EF36-4C5B-B07C-EF16829B65F6}"/>
              </a:ext>
            </a:extLst>
          </p:cNvPr>
          <p:cNvSpPr>
            <a:spLocks noGrp="1"/>
          </p:cNvSpPr>
          <p:nvPr>
            <p:ph type="title"/>
          </p:nvPr>
        </p:nvSpPr>
        <p:spPr/>
        <p:txBody>
          <a:bodyPr/>
          <a:lstStyle/>
          <a:p>
            <a:r>
              <a:rPr lang="en-US" dirty="0"/>
              <a:t>NCCER</a:t>
            </a:r>
          </a:p>
        </p:txBody>
      </p:sp>
      <p:sp>
        <p:nvSpPr>
          <p:cNvPr id="3" name="Content Placeholder 2">
            <a:extLst>
              <a:ext uri="{FF2B5EF4-FFF2-40B4-BE49-F238E27FC236}">
                <a16:creationId xmlns:a16="http://schemas.microsoft.com/office/drawing/2014/main" id="{7E2564CC-876C-4F68-825A-A84CAA174663}"/>
              </a:ext>
            </a:extLst>
          </p:cNvPr>
          <p:cNvSpPr>
            <a:spLocks noGrp="1"/>
          </p:cNvSpPr>
          <p:nvPr>
            <p:ph idx="1"/>
          </p:nvPr>
        </p:nvSpPr>
        <p:spPr/>
        <p:txBody>
          <a:bodyPr>
            <a:normAutofit/>
          </a:bodyPr>
          <a:lstStyle/>
          <a:p>
            <a:pPr marL="0" indent="0" algn="ctr">
              <a:buNone/>
            </a:pPr>
            <a:r>
              <a:rPr lang="en-US" sz="4400" dirty="0"/>
              <a:t>Industry Certification</a:t>
            </a:r>
          </a:p>
          <a:p>
            <a:pPr marL="0" indent="0" algn="ctr">
              <a:buNone/>
            </a:pPr>
            <a:endParaRPr lang="en-US" sz="4400" dirty="0"/>
          </a:p>
          <a:p>
            <a:pPr marL="0" indent="0" algn="ctr">
              <a:buNone/>
            </a:pPr>
            <a:endParaRPr lang="en-US" sz="4400" dirty="0"/>
          </a:p>
          <a:p>
            <a:pPr marL="0" indent="0" algn="ctr">
              <a:buNone/>
            </a:pPr>
            <a:endParaRPr lang="en-US" sz="4400" dirty="0"/>
          </a:p>
          <a:p>
            <a:pPr marL="0" indent="0" algn="ctr">
              <a:buNone/>
            </a:pPr>
            <a:r>
              <a:rPr lang="en-US" sz="2200" dirty="0"/>
              <a:t>National Center for Construction Education and Research</a:t>
            </a:r>
          </a:p>
          <a:p>
            <a:pPr marL="0" indent="0" algn="ctr">
              <a:buNone/>
            </a:pPr>
            <a:endParaRPr lang="en-US" sz="4400" dirty="0"/>
          </a:p>
        </p:txBody>
      </p:sp>
      <p:pic>
        <p:nvPicPr>
          <p:cNvPr id="5" name="Picture 4">
            <a:extLst>
              <a:ext uri="{FF2B5EF4-FFF2-40B4-BE49-F238E27FC236}">
                <a16:creationId xmlns:a16="http://schemas.microsoft.com/office/drawing/2014/main" id="{AD75F1DC-BE64-4608-89DD-A97E998569DE}"/>
              </a:ext>
            </a:extLst>
          </p:cNvPr>
          <p:cNvPicPr>
            <a:picLocks noChangeAspect="1"/>
          </p:cNvPicPr>
          <p:nvPr/>
        </p:nvPicPr>
        <p:blipFill>
          <a:blip r:embed="rId2"/>
          <a:stretch>
            <a:fillRect/>
          </a:stretch>
        </p:blipFill>
        <p:spPr>
          <a:xfrm>
            <a:off x="3279311" y="2714625"/>
            <a:ext cx="2585378" cy="2585378"/>
          </a:xfrm>
          <a:prstGeom prst="rect">
            <a:avLst/>
          </a:prstGeom>
        </p:spPr>
      </p:pic>
    </p:spTree>
    <p:extLst>
      <p:ext uri="{BB962C8B-B14F-4D97-AF65-F5344CB8AC3E}">
        <p14:creationId xmlns:p14="http://schemas.microsoft.com/office/powerpoint/2010/main" val="33392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NCCER</a:t>
            </a:r>
          </a:p>
        </p:txBody>
      </p:sp>
      <p:sp>
        <p:nvSpPr>
          <p:cNvPr id="3" name="Content Placeholder 2"/>
          <p:cNvSpPr>
            <a:spLocks noGrp="1"/>
          </p:cNvSpPr>
          <p:nvPr>
            <p:ph idx="1"/>
          </p:nvPr>
        </p:nvSpPr>
        <p:spPr/>
        <p:txBody>
          <a:bodyPr>
            <a:normAutofit/>
          </a:bodyPr>
          <a:lstStyle/>
          <a:p>
            <a:endParaRPr lang="en-US" dirty="0"/>
          </a:p>
          <a:p>
            <a:r>
              <a:rPr lang="en-US" dirty="0"/>
              <a:t>NCCER is a not-for-profit 501(c)(3) education foundation created in 1996 as The National Center for Construction Education and Research.</a:t>
            </a:r>
          </a:p>
          <a:p>
            <a:r>
              <a:rPr lang="en-US" dirty="0"/>
              <a:t> It was developed with the support of more than 125 construction CEOs and various association and academic leaders who united to revolutionize training for the construction industry. </a:t>
            </a:r>
          </a:p>
          <a:p>
            <a:endParaRPr lang="en-US" dirty="0"/>
          </a:p>
        </p:txBody>
      </p:sp>
      <p:pic>
        <p:nvPicPr>
          <p:cNvPr id="4" name="Picture 3">
            <a:extLst>
              <a:ext uri="{FF2B5EF4-FFF2-40B4-BE49-F238E27FC236}">
                <a16:creationId xmlns:a16="http://schemas.microsoft.com/office/drawing/2014/main" id="{CC4116C7-5021-47BE-88F1-C352A776DDB8}"/>
              </a:ext>
            </a:extLst>
          </p:cNvPr>
          <p:cNvPicPr>
            <a:picLocks noChangeAspect="1"/>
          </p:cNvPicPr>
          <p:nvPr/>
        </p:nvPicPr>
        <p:blipFill>
          <a:blip r:embed="rId2"/>
          <a:stretch>
            <a:fillRect/>
          </a:stretch>
        </p:blipFill>
        <p:spPr>
          <a:xfrm>
            <a:off x="447551" y="704336"/>
            <a:ext cx="1428750" cy="1428750"/>
          </a:xfrm>
          <a:prstGeom prst="rect">
            <a:avLst/>
          </a:prstGeom>
        </p:spPr>
      </p:pic>
    </p:spTree>
    <p:extLst>
      <p:ext uri="{BB962C8B-B14F-4D97-AF65-F5344CB8AC3E}">
        <p14:creationId xmlns:p14="http://schemas.microsoft.com/office/powerpoint/2010/main" val="1688389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NCCER</a:t>
            </a:r>
          </a:p>
        </p:txBody>
      </p:sp>
      <p:sp>
        <p:nvSpPr>
          <p:cNvPr id="3" name="Content Placeholder 2"/>
          <p:cNvSpPr>
            <a:spLocks noGrp="1"/>
          </p:cNvSpPr>
          <p:nvPr>
            <p:ph idx="1"/>
          </p:nvPr>
        </p:nvSpPr>
        <p:spPr/>
        <p:txBody>
          <a:bodyPr>
            <a:normAutofit/>
          </a:bodyPr>
          <a:lstStyle/>
          <a:p>
            <a:endParaRPr lang="en-US" dirty="0"/>
          </a:p>
          <a:p>
            <a:r>
              <a:rPr lang="en-US" dirty="0"/>
              <a:t>Sharing the common goal of developing a safe and productive workforce, these companies created a standardized training and credentialing program for the industry.  </a:t>
            </a:r>
          </a:p>
          <a:p>
            <a:r>
              <a:rPr lang="en-US" dirty="0"/>
              <a:t>This progressive program has evolved into curricula for more than 70 craft areas and a complete series of more than 70 assessments offered in over 4,000 NCCER-accredited training and assessment locations across the United States.</a:t>
            </a:r>
          </a:p>
          <a:p>
            <a:endParaRPr lang="en-US" dirty="0"/>
          </a:p>
        </p:txBody>
      </p:sp>
      <p:pic>
        <p:nvPicPr>
          <p:cNvPr id="4" name="Picture 3">
            <a:extLst>
              <a:ext uri="{FF2B5EF4-FFF2-40B4-BE49-F238E27FC236}">
                <a16:creationId xmlns:a16="http://schemas.microsoft.com/office/drawing/2014/main" id="{DEB84496-85F1-44B1-B894-29AE53D9E85A}"/>
              </a:ext>
            </a:extLst>
          </p:cNvPr>
          <p:cNvPicPr>
            <a:picLocks noChangeAspect="1"/>
          </p:cNvPicPr>
          <p:nvPr/>
        </p:nvPicPr>
        <p:blipFill>
          <a:blip r:embed="rId2"/>
          <a:stretch>
            <a:fillRect/>
          </a:stretch>
        </p:blipFill>
        <p:spPr>
          <a:xfrm>
            <a:off x="447551" y="704336"/>
            <a:ext cx="1428750" cy="1428750"/>
          </a:xfrm>
          <a:prstGeom prst="rect">
            <a:avLst/>
          </a:prstGeom>
        </p:spPr>
      </p:pic>
    </p:spTree>
    <p:extLst>
      <p:ext uri="{BB962C8B-B14F-4D97-AF65-F5344CB8AC3E}">
        <p14:creationId xmlns:p14="http://schemas.microsoft.com/office/powerpoint/2010/main" val="2288756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NCCER</a:t>
            </a:r>
          </a:p>
        </p:txBody>
      </p:sp>
      <p:sp>
        <p:nvSpPr>
          <p:cNvPr id="3" name="Content Placeholder 2"/>
          <p:cNvSpPr>
            <a:spLocks noGrp="1"/>
          </p:cNvSpPr>
          <p:nvPr>
            <p:ph idx="1"/>
          </p:nvPr>
        </p:nvSpPr>
        <p:spPr/>
        <p:txBody>
          <a:bodyPr>
            <a:normAutofit fontScale="92500"/>
          </a:bodyPr>
          <a:lstStyle/>
          <a:p>
            <a:endParaRPr lang="en-US" dirty="0"/>
          </a:p>
          <a:p>
            <a:r>
              <a:rPr lang="en-US" dirty="0"/>
              <a:t>NCCER develops standardized construction and maintenance curricula and assessments with portable credentials. </a:t>
            </a:r>
          </a:p>
          <a:p>
            <a:r>
              <a:rPr lang="en-US" dirty="0"/>
              <a:t>These credentials are tracked through NCCER’s National Registry which allows organizations and companies to track the qualifications of their craft professionals and/or check the qualifications of possible new hires. </a:t>
            </a:r>
          </a:p>
          <a:p>
            <a:r>
              <a:rPr lang="en-US" dirty="0"/>
              <a:t>The National Registry also assists craft professionals by maintaining their records in a secure database.</a:t>
            </a:r>
          </a:p>
          <a:p>
            <a:endParaRPr lang="en-US" dirty="0"/>
          </a:p>
        </p:txBody>
      </p:sp>
      <p:pic>
        <p:nvPicPr>
          <p:cNvPr id="4" name="Picture 3">
            <a:extLst>
              <a:ext uri="{FF2B5EF4-FFF2-40B4-BE49-F238E27FC236}">
                <a16:creationId xmlns:a16="http://schemas.microsoft.com/office/drawing/2014/main" id="{64FA883F-05C3-4CF5-8D9B-EEDB1E92514D}"/>
              </a:ext>
            </a:extLst>
          </p:cNvPr>
          <p:cNvPicPr>
            <a:picLocks noChangeAspect="1"/>
          </p:cNvPicPr>
          <p:nvPr/>
        </p:nvPicPr>
        <p:blipFill>
          <a:blip r:embed="rId2"/>
          <a:stretch>
            <a:fillRect/>
          </a:stretch>
        </p:blipFill>
        <p:spPr>
          <a:xfrm>
            <a:off x="447551" y="704336"/>
            <a:ext cx="1428750" cy="1428750"/>
          </a:xfrm>
          <a:prstGeom prst="rect">
            <a:avLst/>
          </a:prstGeom>
        </p:spPr>
      </p:pic>
    </p:spTree>
    <p:extLst>
      <p:ext uri="{BB962C8B-B14F-4D97-AF65-F5344CB8AC3E}">
        <p14:creationId xmlns:p14="http://schemas.microsoft.com/office/powerpoint/2010/main" val="394650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NCCER</a:t>
            </a:r>
          </a:p>
        </p:txBody>
      </p:sp>
      <p:sp>
        <p:nvSpPr>
          <p:cNvPr id="3" name="Content Placeholder 2"/>
          <p:cNvSpPr>
            <a:spLocks noGrp="1"/>
          </p:cNvSpPr>
          <p:nvPr>
            <p:ph idx="1"/>
          </p:nvPr>
        </p:nvSpPr>
        <p:spPr/>
        <p:txBody>
          <a:bodyPr>
            <a:normAutofit/>
          </a:bodyPr>
          <a:lstStyle/>
          <a:p>
            <a:endParaRPr lang="en-US" dirty="0"/>
          </a:p>
          <a:p>
            <a:r>
              <a:rPr lang="en-US" dirty="0"/>
              <a:t>NCCER’s workforce development process of accreditation, instructor certification, standardized curriculum, national registry, assessment, and certification is a key component in the industry’s workforce development efforts.</a:t>
            </a:r>
          </a:p>
          <a:p>
            <a:r>
              <a:rPr lang="en-US" dirty="0"/>
              <a:t> NCCER also drives multiple initiatives to enhance career development and recruitment efforts for the industry.</a:t>
            </a:r>
          </a:p>
          <a:p>
            <a:endParaRPr lang="en-US" dirty="0"/>
          </a:p>
        </p:txBody>
      </p:sp>
      <p:pic>
        <p:nvPicPr>
          <p:cNvPr id="4" name="Picture 3">
            <a:extLst>
              <a:ext uri="{FF2B5EF4-FFF2-40B4-BE49-F238E27FC236}">
                <a16:creationId xmlns:a16="http://schemas.microsoft.com/office/drawing/2014/main" id="{7E08DFC5-F8CE-4897-A767-29FB0BAA5CE3}"/>
              </a:ext>
            </a:extLst>
          </p:cNvPr>
          <p:cNvPicPr>
            <a:picLocks noChangeAspect="1"/>
          </p:cNvPicPr>
          <p:nvPr/>
        </p:nvPicPr>
        <p:blipFill>
          <a:blip r:embed="rId2"/>
          <a:stretch>
            <a:fillRect/>
          </a:stretch>
        </p:blipFill>
        <p:spPr>
          <a:xfrm>
            <a:off x="447551" y="704336"/>
            <a:ext cx="1428750" cy="1428750"/>
          </a:xfrm>
          <a:prstGeom prst="rect">
            <a:avLst/>
          </a:prstGeom>
        </p:spPr>
      </p:pic>
    </p:spTree>
    <p:extLst>
      <p:ext uri="{BB962C8B-B14F-4D97-AF65-F5344CB8AC3E}">
        <p14:creationId xmlns:p14="http://schemas.microsoft.com/office/powerpoint/2010/main" val="333155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NCCER</a:t>
            </a:r>
          </a:p>
        </p:txBody>
      </p:sp>
      <p:sp>
        <p:nvSpPr>
          <p:cNvPr id="3" name="Content Placeholder 2"/>
          <p:cNvSpPr>
            <a:spLocks noGrp="1"/>
          </p:cNvSpPr>
          <p:nvPr>
            <p:ph idx="1"/>
          </p:nvPr>
        </p:nvSpPr>
        <p:spPr/>
        <p:txBody>
          <a:bodyPr/>
          <a:lstStyle/>
          <a:p>
            <a:endParaRPr lang="en-US" dirty="0"/>
          </a:p>
          <a:p>
            <a:r>
              <a:rPr lang="en-US" dirty="0"/>
              <a:t>NCCER’s new branding and international initiatives have led to the use of NCCER in lieu of The National Center for Construction Education and Research. </a:t>
            </a:r>
          </a:p>
          <a:p>
            <a:r>
              <a:rPr lang="en-US" dirty="0"/>
              <a:t>The same great resources and services are still available.</a:t>
            </a:r>
          </a:p>
        </p:txBody>
      </p:sp>
      <p:pic>
        <p:nvPicPr>
          <p:cNvPr id="4" name="Picture 3">
            <a:extLst>
              <a:ext uri="{FF2B5EF4-FFF2-40B4-BE49-F238E27FC236}">
                <a16:creationId xmlns:a16="http://schemas.microsoft.com/office/drawing/2014/main" id="{833D1B7F-DD18-41FC-8B76-EAB1E40E6445}"/>
              </a:ext>
            </a:extLst>
          </p:cNvPr>
          <p:cNvPicPr>
            <a:picLocks noChangeAspect="1"/>
          </p:cNvPicPr>
          <p:nvPr/>
        </p:nvPicPr>
        <p:blipFill>
          <a:blip r:embed="rId2"/>
          <a:stretch>
            <a:fillRect/>
          </a:stretch>
        </p:blipFill>
        <p:spPr>
          <a:xfrm>
            <a:off x="530678" y="682480"/>
            <a:ext cx="1428750" cy="1428750"/>
          </a:xfrm>
          <a:prstGeom prst="rect">
            <a:avLst/>
          </a:prstGeom>
        </p:spPr>
      </p:pic>
    </p:spTree>
    <p:extLst>
      <p:ext uri="{BB962C8B-B14F-4D97-AF65-F5344CB8AC3E}">
        <p14:creationId xmlns:p14="http://schemas.microsoft.com/office/powerpoint/2010/main" val="374367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D8F1-DFCB-49E1-90D9-077217288B96}"/>
              </a:ext>
            </a:extLst>
          </p:cNvPr>
          <p:cNvSpPr>
            <a:spLocks noGrp="1"/>
          </p:cNvSpPr>
          <p:nvPr>
            <p:ph type="title"/>
          </p:nvPr>
        </p:nvSpPr>
        <p:spPr/>
        <p:txBody>
          <a:bodyPr/>
          <a:lstStyle/>
          <a:p>
            <a:r>
              <a:rPr lang="en-US" dirty="0"/>
              <a:t>College, Career, and Technical Education</a:t>
            </a:r>
          </a:p>
        </p:txBody>
      </p:sp>
      <p:sp>
        <p:nvSpPr>
          <p:cNvPr id="3" name="Content Placeholder 2">
            <a:extLst>
              <a:ext uri="{FF2B5EF4-FFF2-40B4-BE49-F238E27FC236}">
                <a16:creationId xmlns:a16="http://schemas.microsoft.com/office/drawing/2014/main" id="{BE28F3B6-7EFB-47AD-B2CD-549B8BBE7A45}"/>
              </a:ext>
            </a:extLst>
          </p:cNvPr>
          <p:cNvSpPr>
            <a:spLocks noGrp="1"/>
          </p:cNvSpPr>
          <p:nvPr>
            <p:ph idx="1"/>
          </p:nvPr>
        </p:nvSpPr>
        <p:spPr/>
        <p:txBody>
          <a:bodyPr/>
          <a:lstStyle/>
          <a:p>
            <a:r>
              <a:rPr lang="en-US" dirty="0"/>
              <a:t>Trade and Industry</a:t>
            </a:r>
          </a:p>
          <a:p>
            <a:pPr lvl="1"/>
            <a:r>
              <a:rPr lang="en-US" dirty="0"/>
              <a:t>Architecture and Construction Career Cluster</a:t>
            </a:r>
          </a:p>
          <a:p>
            <a:pPr lvl="2"/>
            <a:r>
              <a:rPr lang="en-US" dirty="0"/>
              <a:t>Structural Systems Program of Study</a:t>
            </a:r>
          </a:p>
        </p:txBody>
      </p:sp>
    </p:spTree>
    <p:extLst>
      <p:ext uri="{BB962C8B-B14F-4D97-AF65-F5344CB8AC3E}">
        <p14:creationId xmlns:p14="http://schemas.microsoft.com/office/powerpoint/2010/main" val="755063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NCCER</a:t>
            </a:r>
          </a:p>
        </p:txBody>
      </p:sp>
      <p:sp>
        <p:nvSpPr>
          <p:cNvPr id="3" name="Content Placeholder 2"/>
          <p:cNvSpPr>
            <a:spLocks noGrp="1"/>
          </p:cNvSpPr>
          <p:nvPr>
            <p:ph idx="1"/>
          </p:nvPr>
        </p:nvSpPr>
        <p:spPr/>
        <p:txBody>
          <a:bodyPr/>
          <a:lstStyle/>
          <a:p>
            <a:endParaRPr lang="en-US" dirty="0"/>
          </a:p>
          <a:p>
            <a:r>
              <a:rPr lang="en-US" dirty="0"/>
              <a:t>NCCER is headquartered in Alachua, Fla., and is affiliated with the University of Florida's M.E. Rinker, Sr. School of Building Construction.</a:t>
            </a:r>
          </a:p>
          <a:p>
            <a:endParaRPr lang="en-US" dirty="0"/>
          </a:p>
        </p:txBody>
      </p:sp>
      <p:pic>
        <p:nvPicPr>
          <p:cNvPr id="4" name="Picture 3">
            <a:extLst>
              <a:ext uri="{FF2B5EF4-FFF2-40B4-BE49-F238E27FC236}">
                <a16:creationId xmlns:a16="http://schemas.microsoft.com/office/drawing/2014/main" id="{CE706EBA-B63E-42AB-A6E8-E4AED71E9F6C}"/>
              </a:ext>
            </a:extLst>
          </p:cNvPr>
          <p:cNvPicPr>
            <a:picLocks noChangeAspect="1"/>
          </p:cNvPicPr>
          <p:nvPr/>
        </p:nvPicPr>
        <p:blipFill>
          <a:blip r:embed="rId2"/>
          <a:stretch>
            <a:fillRect/>
          </a:stretch>
        </p:blipFill>
        <p:spPr>
          <a:xfrm>
            <a:off x="447551" y="704336"/>
            <a:ext cx="1428750" cy="1428750"/>
          </a:xfrm>
          <a:prstGeom prst="rect">
            <a:avLst/>
          </a:prstGeom>
        </p:spPr>
      </p:pic>
    </p:spTree>
    <p:extLst>
      <p:ext uri="{BB962C8B-B14F-4D97-AF65-F5344CB8AC3E}">
        <p14:creationId xmlns:p14="http://schemas.microsoft.com/office/powerpoint/2010/main" val="393836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426BF-4E9C-4A8E-AD13-91571CEC9CB5}"/>
              </a:ext>
            </a:extLst>
          </p:cNvPr>
          <p:cNvSpPr>
            <a:spLocks noGrp="1"/>
          </p:cNvSpPr>
          <p:nvPr>
            <p:ph type="title"/>
          </p:nvPr>
        </p:nvSpPr>
        <p:spPr/>
        <p:txBody>
          <a:bodyPr/>
          <a:lstStyle/>
          <a:p>
            <a:r>
              <a:rPr lang="en-US" sz="4400" b="1" dirty="0">
                <a:effectLst/>
              </a:rPr>
              <a:t>CAREER OPPORTUNITIES</a:t>
            </a:r>
            <a:endParaRPr lang="en-US" sz="4400" dirty="0"/>
          </a:p>
        </p:txBody>
      </p:sp>
      <p:sp>
        <p:nvSpPr>
          <p:cNvPr id="3" name="Content Placeholder 2">
            <a:extLst>
              <a:ext uri="{FF2B5EF4-FFF2-40B4-BE49-F238E27FC236}">
                <a16:creationId xmlns:a16="http://schemas.microsoft.com/office/drawing/2014/main" id="{0265B695-3DE4-4B98-BC97-3E95C37C5090}"/>
              </a:ext>
            </a:extLst>
          </p:cNvPr>
          <p:cNvSpPr>
            <a:spLocks noGrp="1"/>
          </p:cNvSpPr>
          <p:nvPr>
            <p:ph idx="1"/>
          </p:nvPr>
        </p:nvSpPr>
        <p:spPr/>
        <p:txBody>
          <a:bodyPr>
            <a:normAutofit fontScale="92500" lnSpcReduction="20000"/>
          </a:bodyPr>
          <a:lstStyle/>
          <a:p>
            <a:r>
              <a:rPr lang="en-US" dirty="0">
                <a:effectLst/>
              </a:rPr>
              <a:t>Employment for carpenters is projected to grow by 5 percent in Tennessee between 2014 and 2022 with a total annual average of 200 openings. </a:t>
            </a:r>
          </a:p>
          <a:p>
            <a:r>
              <a:rPr lang="en-US" dirty="0">
                <a:effectLst/>
              </a:rPr>
              <a:t>Skills students develop in the program of study are transferrable to additional growing occupations related to structural systems listed in the chart to the right. </a:t>
            </a:r>
          </a:p>
          <a:p>
            <a:r>
              <a:rPr lang="en-US" dirty="0">
                <a:effectLst/>
              </a:rPr>
              <a:t>Opportunities are available in a range of occupations including supervisory roles such as construction manager or first-line supervisor. </a:t>
            </a:r>
          </a:p>
          <a:p>
            <a:r>
              <a:rPr lang="en-US" dirty="0">
                <a:effectLst/>
              </a:rPr>
              <a:t>Job outlook is positive in all regions of the state; however, more opportunities are available in urban and surrounding areas. </a:t>
            </a:r>
          </a:p>
          <a:p>
            <a:endParaRPr lang="en-US" dirty="0"/>
          </a:p>
        </p:txBody>
      </p:sp>
    </p:spTree>
    <p:extLst>
      <p:ext uri="{BB962C8B-B14F-4D97-AF65-F5344CB8AC3E}">
        <p14:creationId xmlns:p14="http://schemas.microsoft.com/office/powerpoint/2010/main" val="2450820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426BF-4E9C-4A8E-AD13-91571CEC9CB5}"/>
              </a:ext>
            </a:extLst>
          </p:cNvPr>
          <p:cNvSpPr>
            <a:spLocks noGrp="1"/>
          </p:cNvSpPr>
          <p:nvPr>
            <p:ph type="title"/>
          </p:nvPr>
        </p:nvSpPr>
        <p:spPr/>
        <p:txBody>
          <a:bodyPr/>
          <a:lstStyle/>
          <a:p>
            <a:r>
              <a:rPr lang="en-US" sz="4400" b="1" dirty="0">
                <a:effectLst/>
              </a:rPr>
              <a:t>CAREER OPPORTUNITIES</a:t>
            </a:r>
            <a:endParaRPr lang="en-US" sz="4400" dirty="0"/>
          </a:p>
        </p:txBody>
      </p:sp>
      <p:sp>
        <p:nvSpPr>
          <p:cNvPr id="3" name="Content Placeholder 2">
            <a:extLst>
              <a:ext uri="{FF2B5EF4-FFF2-40B4-BE49-F238E27FC236}">
                <a16:creationId xmlns:a16="http://schemas.microsoft.com/office/drawing/2014/main" id="{0265B695-3DE4-4B98-BC97-3E95C37C5090}"/>
              </a:ext>
            </a:extLst>
          </p:cNvPr>
          <p:cNvSpPr>
            <a:spLocks noGrp="1"/>
          </p:cNvSpPr>
          <p:nvPr>
            <p:ph idx="1"/>
          </p:nvPr>
        </p:nvSpPr>
        <p:spPr/>
        <p:txBody>
          <a:bodyPr>
            <a:normAutofit/>
          </a:bodyPr>
          <a:lstStyle/>
          <a:p>
            <a:endParaRPr lang="en-US" dirty="0">
              <a:effectLst/>
            </a:endParaRPr>
          </a:p>
          <a:p>
            <a:endParaRPr lang="en-US" dirty="0"/>
          </a:p>
        </p:txBody>
      </p:sp>
      <p:pic>
        <p:nvPicPr>
          <p:cNvPr id="4" name="Picture 3">
            <a:extLst>
              <a:ext uri="{FF2B5EF4-FFF2-40B4-BE49-F238E27FC236}">
                <a16:creationId xmlns:a16="http://schemas.microsoft.com/office/drawing/2014/main" id="{38D5612A-38C8-4709-B8FF-856EAA843D06}"/>
              </a:ext>
            </a:extLst>
          </p:cNvPr>
          <p:cNvPicPr>
            <a:picLocks noChangeAspect="1"/>
          </p:cNvPicPr>
          <p:nvPr/>
        </p:nvPicPr>
        <p:blipFill>
          <a:blip r:embed="rId2"/>
          <a:stretch>
            <a:fillRect/>
          </a:stretch>
        </p:blipFill>
        <p:spPr>
          <a:xfrm>
            <a:off x="1020041" y="1821990"/>
            <a:ext cx="7162058" cy="4587269"/>
          </a:xfrm>
          <a:prstGeom prst="rect">
            <a:avLst/>
          </a:prstGeom>
        </p:spPr>
      </p:pic>
    </p:spTree>
    <p:extLst>
      <p:ext uri="{BB962C8B-B14F-4D97-AF65-F5344CB8AC3E}">
        <p14:creationId xmlns:p14="http://schemas.microsoft.com/office/powerpoint/2010/main" val="1067795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426BF-4E9C-4A8E-AD13-91571CEC9CB5}"/>
              </a:ext>
            </a:extLst>
          </p:cNvPr>
          <p:cNvSpPr>
            <a:spLocks noGrp="1"/>
          </p:cNvSpPr>
          <p:nvPr>
            <p:ph type="title"/>
          </p:nvPr>
        </p:nvSpPr>
        <p:spPr>
          <a:xfrm>
            <a:off x="628650" y="100395"/>
            <a:ext cx="7886700" cy="1325563"/>
          </a:xfrm>
        </p:spPr>
        <p:txBody>
          <a:bodyPr/>
          <a:lstStyle/>
          <a:p>
            <a:pPr algn="ctr"/>
            <a:r>
              <a:rPr lang="en-US" sz="4400" b="1" dirty="0">
                <a:effectLst/>
              </a:rPr>
              <a:t>CAREER OPPORTUNITIES</a:t>
            </a:r>
            <a:endParaRPr lang="en-US" sz="4400" dirty="0"/>
          </a:p>
        </p:txBody>
      </p:sp>
      <p:pic>
        <p:nvPicPr>
          <p:cNvPr id="4" name="Content Placeholder 3">
            <a:extLst>
              <a:ext uri="{FF2B5EF4-FFF2-40B4-BE49-F238E27FC236}">
                <a16:creationId xmlns:a16="http://schemas.microsoft.com/office/drawing/2014/main" id="{5E28F3B1-8FA4-46E3-B5C9-DE4C044D3C58}"/>
              </a:ext>
            </a:extLst>
          </p:cNvPr>
          <p:cNvPicPr>
            <a:picLocks noGrp="1" noChangeAspect="1"/>
          </p:cNvPicPr>
          <p:nvPr>
            <p:ph idx="1"/>
          </p:nvPr>
        </p:nvPicPr>
        <p:blipFill>
          <a:blip r:embed="rId2"/>
          <a:stretch>
            <a:fillRect/>
          </a:stretch>
        </p:blipFill>
        <p:spPr>
          <a:xfrm>
            <a:off x="2764602" y="1258783"/>
            <a:ext cx="3849953" cy="5700702"/>
          </a:xfrm>
          <a:prstGeom prst="rect">
            <a:avLst/>
          </a:prstGeom>
        </p:spPr>
      </p:pic>
    </p:spTree>
    <p:extLst>
      <p:ext uri="{BB962C8B-B14F-4D97-AF65-F5344CB8AC3E}">
        <p14:creationId xmlns:p14="http://schemas.microsoft.com/office/powerpoint/2010/main" val="1068420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21C5D22-4D76-46FC-95F2-0552365CEEB1}"/>
              </a:ext>
            </a:extLst>
          </p:cNvPr>
          <p:cNvPicPr>
            <a:picLocks noGrp="1" noChangeAspect="1"/>
          </p:cNvPicPr>
          <p:nvPr>
            <p:ph idx="1"/>
          </p:nvPr>
        </p:nvPicPr>
        <p:blipFill>
          <a:blip r:embed="rId2"/>
          <a:stretch>
            <a:fillRect/>
          </a:stretch>
        </p:blipFill>
        <p:spPr>
          <a:xfrm>
            <a:off x="1569844" y="448087"/>
            <a:ext cx="5627223" cy="6035840"/>
          </a:xfrm>
          <a:prstGeom prst="rect">
            <a:avLst/>
          </a:prstGeom>
        </p:spPr>
      </p:pic>
    </p:spTree>
    <p:extLst>
      <p:ext uri="{BB962C8B-B14F-4D97-AF65-F5344CB8AC3E}">
        <p14:creationId xmlns:p14="http://schemas.microsoft.com/office/powerpoint/2010/main" val="275485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FF3856-FF05-4B47-9843-17AD9FA75738}"/>
              </a:ext>
            </a:extLst>
          </p:cNvPr>
          <p:cNvPicPr>
            <a:picLocks noChangeAspect="1"/>
          </p:cNvPicPr>
          <p:nvPr/>
        </p:nvPicPr>
        <p:blipFill>
          <a:blip r:embed="rId2"/>
          <a:stretch>
            <a:fillRect/>
          </a:stretch>
        </p:blipFill>
        <p:spPr>
          <a:xfrm>
            <a:off x="1313764" y="378031"/>
            <a:ext cx="6516471" cy="6101937"/>
          </a:xfrm>
          <a:prstGeom prst="rect">
            <a:avLst/>
          </a:prstGeom>
        </p:spPr>
      </p:pic>
    </p:spTree>
    <p:extLst>
      <p:ext uri="{BB962C8B-B14F-4D97-AF65-F5344CB8AC3E}">
        <p14:creationId xmlns:p14="http://schemas.microsoft.com/office/powerpoint/2010/main" val="123129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 and Industrial Education</a:t>
            </a:r>
          </a:p>
        </p:txBody>
      </p:sp>
      <p:sp>
        <p:nvSpPr>
          <p:cNvPr id="7" name="Content Placeholder 6"/>
          <p:cNvSpPr>
            <a:spLocks noGrp="1"/>
          </p:cNvSpPr>
          <p:nvPr>
            <p:ph idx="1"/>
          </p:nvPr>
        </p:nvSpPr>
        <p:spPr/>
        <p:txBody>
          <a:bodyPr>
            <a:normAutofit/>
          </a:bodyPr>
          <a:lstStyle/>
          <a:p>
            <a:r>
              <a:rPr lang="en-US" b="1" dirty="0"/>
              <a:t>Trade and Industrial Education </a:t>
            </a:r>
            <a:r>
              <a:rPr lang="en-US" dirty="0"/>
              <a:t>helps prepare students for an increasingly demanding high skilled workplace in the United States. </a:t>
            </a:r>
          </a:p>
        </p:txBody>
      </p:sp>
    </p:spTree>
    <p:extLst>
      <p:ext uri="{BB962C8B-B14F-4D97-AF65-F5344CB8AC3E}">
        <p14:creationId xmlns:p14="http://schemas.microsoft.com/office/powerpoint/2010/main" val="3940392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 and Industrial Education</a:t>
            </a:r>
          </a:p>
        </p:txBody>
      </p:sp>
      <p:sp>
        <p:nvSpPr>
          <p:cNvPr id="3" name="Content Placeholder 2"/>
          <p:cNvSpPr>
            <a:spLocks noGrp="1"/>
          </p:cNvSpPr>
          <p:nvPr>
            <p:ph idx="1"/>
          </p:nvPr>
        </p:nvSpPr>
        <p:spPr/>
        <p:txBody>
          <a:bodyPr/>
          <a:lstStyle/>
          <a:p>
            <a:r>
              <a:rPr lang="en-US" dirty="0"/>
              <a:t>To meet the needs of the technologically changing workplace, the state curriculum has recently been aligned with industry standards, and teachers are often offered professional development opportunities to upgrade their skills to the levels required for instruction according to industry standards. </a:t>
            </a:r>
          </a:p>
        </p:txBody>
      </p:sp>
    </p:spTree>
    <p:extLst>
      <p:ext uri="{BB962C8B-B14F-4D97-AF65-F5344CB8AC3E}">
        <p14:creationId xmlns:p14="http://schemas.microsoft.com/office/powerpoint/2010/main" val="338796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 and Industrial Education</a:t>
            </a:r>
          </a:p>
        </p:txBody>
      </p:sp>
      <p:sp>
        <p:nvSpPr>
          <p:cNvPr id="3" name="Content Placeholder 2"/>
          <p:cNvSpPr>
            <a:spLocks noGrp="1"/>
          </p:cNvSpPr>
          <p:nvPr>
            <p:ph idx="1"/>
          </p:nvPr>
        </p:nvSpPr>
        <p:spPr/>
        <p:txBody>
          <a:bodyPr>
            <a:normAutofit/>
          </a:bodyPr>
          <a:lstStyle/>
          <a:p>
            <a:r>
              <a:rPr lang="en-US" b="1" dirty="0"/>
              <a:t>Trade and Industrial Education:</a:t>
            </a:r>
          </a:p>
          <a:p>
            <a:pPr lvl="1"/>
            <a:r>
              <a:rPr lang="en-US" dirty="0"/>
              <a:t>Combines theory with application to develop technical skills, occupational judgments, and workplace ethics. </a:t>
            </a:r>
          </a:p>
          <a:p>
            <a:pPr lvl="1"/>
            <a:r>
              <a:rPr lang="en-US" dirty="0"/>
              <a:t>The courses are closely aligned with those of postsecondary institutions in Tennessee, allowing students to make easier transitions to those state schools.</a:t>
            </a:r>
          </a:p>
          <a:p>
            <a:endParaRPr lang="en-US" dirty="0"/>
          </a:p>
        </p:txBody>
      </p:sp>
    </p:spTree>
    <p:extLst>
      <p:ext uri="{BB962C8B-B14F-4D97-AF65-F5344CB8AC3E}">
        <p14:creationId xmlns:p14="http://schemas.microsoft.com/office/powerpoint/2010/main" val="1248376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 and Industrial Education</a:t>
            </a:r>
          </a:p>
        </p:txBody>
      </p:sp>
      <p:sp>
        <p:nvSpPr>
          <p:cNvPr id="3" name="Content Placeholder 2"/>
          <p:cNvSpPr>
            <a:spLocks noGrp="1"/>
          </p:cNvSpPr>
          <p:nvPr>
            <p:ph idx="1"/>
          </p:nvPr>
        </p:nvSpPr>
        <p:spPr/>
        <p:txBody>
          <a:bodyPr>
            <a:normAutofit/>
          </a:bodyPr>
          <a:lstStyle/>
          <a:p>
            <a:r>
              <a:rPr lang="en-US" b="1" dirty="0"/>
              <a:t>Trade and Industrial Education</a:t>
            </a:r>
            <a:r>
              <a:rPr lang="en-US" dirty="0"/>
              <a:t>:</a:t>
            </a:r>
          </a:p>
          <a:p>
            <a:pPr lvl="1"/>
            <a:r>
              <a:rPr lang="en-US" dirty="0"/>
              <a:t>Offers high quality educational experiences to promote teamwork, leadership, high work standards, and help develop a value for lifelong learning.</a:t>
            </a:r>
          </a:p>
          <a:p>
            <a:endParaRPr lang="en-US" dirty="0"/>
          </a:p>
        </p:txBody>
      </p:sp>
    </p:spTree>
    <p:extLst>
      <p:ext uri="{BB962C8B-B14F-4D97-AF65-F5344CB8AC3E}">
        <p14:creationId xmlns:p14="http://schemas.microsoft.com/office/powerpoint/2010/main" val="916287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 and Industrial Education</a:t>
            </a:r>
          </a:p>
        </p:txBody>
      </p:sp>
      <p:sp>
        <p:nvSpPr>
          <p:cNvPr id="3" name="Content Placeholder 2"/>
          <p:cNvSpPr>
            <a:spLocks noGrp="1"/>
          </p:cNvSpPr>
          <p:nvPr>
            <p:ph idx="1"/>
          </p:nvPr>
        </p:nvSpPr>
        <p:spPr/>
        <p:txBody>
          <a:bodyPr>
            <a:normAutofit/>
          </a:bodyPr>
          <a:lstStyle/>
          <a:p>
            <a:r>
              <a:rPr lang="en-US" dirty="0"/>
              <a:t>Classes in Trade and Industrial Education require students to develop manipulative skills, safety skills, job judgment, and technical knowledge. </a:t>
            </a:r>
          </a:p>
          <a:p>
            <a:r>
              <a:rPr lang="en-US" dirty="0"/>
              <a:t>Most of the courses now rely on computer software, and there is a greater use of technology current course competencies. </a:t>
            </a:r>
          </a:p>
          <a:p>
            <a:r>
              <a:rPr lang="en-US" dirty="0"/>
              <a:t>The program offers six specialized career clusters and programs of study.</a:t>
            </a:r>
          </a:p>
        </p:txBody>
      </p:sp>
    </p:spTree>
    <p:extLst>
      <p:ext uri="{BB962C8B-B14F-4D97-AF65-F5344CB8AC3E}">
        <p14:creationId xmlns:p14="http://schemas.microsoft.com/office/powerpoint/2010/main" val="60019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FC55F-F542-4AA1-8029-A861FB7BB569}"/>
              </a:ext>
            </a:extLst>
          </p:cNvPr>
          <p:cNvSpPr>
            <a:spLocks noGrp="1"/>
          </p:cNvSpPr>
          <p:nvPr>
            <p:ph type="title"/>
          </p:nvPr>
        </p:nvSpPr>
        <p:spPr>
          <a:xfrm>
            <a:off x="106878" y="62753"/>
            <a:ext cx="8918369" cy="1283167"/>
          </a:xfrm>
        </p:spPr>
        <p:txBody>
          <a:bodyPr/>
          <a:lstStyle/>
          <a:p>
            <a:r>
              <a:rPr lang="en-US" sz="3600" dirty="0"/>
              <a:t>Architecture and Construction</a:t>
            </a:r>
          </a:p>
        </p:txBody>
      </p:sp>
      <p:sp>
        <p:nvSpPr>
          <p:cNvPr id="3" name="Content Placeholder 2">
            <a:extLst>
              <a:ext uri="{FF2B5EF4-FFF2-40B4-BE49-F238E27FC236}">
                <a16:creationId xmlns:a16="http://schemas.microsoft.com/office/drawing/2014/main" id="{A4326DF1-1F74-49B5-9562-23F7C6DC022D}"/>
              </a:ext>
            </a:extLst>
          </p:cNvPr>
          <p:cNvSpPr>
            <a:spLocks noGrp="1"/>
          </p:cNvSpPr>
          <p:nvPr>
            <p:ph idx="1"/>
          </p:nvPr>
        </p:nvSpPr>
        <p:spPr>
          <a:xfrm>
            <a:off x="296882" y="1472540"/>
            <a:ext cx="8597735" cy="5153891"/>
          </a:xfrm>
        </p:spPr>
        <p:txBody>
          <a:bodyPr/>
          <a:lstStyle/>
          <a:p>
            <a:r>
              <a:rPr lang="en-US" dirty="0"/>
              <a:t>Programs of Study:</a:t>
            </a:r>
          </a:p>
          <a:p>
            <a:pPr marL="0" indent="0">
              <a:buNone/>
            </a:pPr>
            <a:endParaRPr lang="en-US" dirty="0"/>
          </a:p>
          <a:p>
            <a:pPr lvl="1"/>
            <a:r>
              <a:rPr lang="en-US" dirty="0"/>
              <a:t>Residential &amp; Commercial Construction </a:t>
            </a:r>
          </a:p>
          <a:p>
            <a:pPr lvl="1"/>
            <a:r>
              <a:rPr lang="en-US" sz="3800" b="1" dirty="0"/>
              <a:t>Structural Systems </a:t>
            </a:r>
          </a:p>
          <a:p>
            <a:pPr lvl="1"/>
            <a:r>
              <a:rPr lang="en-US" dirty="0"/>
              <a:t>Mechanical, Electrical, &amp; Plumbing (MEP) Systems </a:t>
            </a:r>
          </a:p>
          <a:p>
            <a:pPr lvl="1"/>
            <a:r>
              <a:rPr lang="en-US" dirty="0"/>
              <a:t>Architectural &amp; Engineering Design </a:t>
            </a:r>
          </a:p>
          <a:p>
            <a:pPr lvl="1"/>
            <a:r>
              <a:rPr lang="en-US" dirty="0"/>
              <a:t>Interior Design</a:t>
            </a:r>
            <a:r>
              <a:rPr lang="en-US" b="1" dirty="0"/>
              <a:t> </a:t>
            </a:r>
          </a:p>
          <a:p>
            <a:endParaRPr lang="en-US" dirty="0"/>
          </a:p>
        </p:txBody>
      </p:sp>
    </p:spTree>
    <p:extLst>
      <p:ext uri="{BB962C8B-B14F-4D97-AF65-F5344CB8AC3E}">
        <p14:creationId xmlns:p14="http://schemas.microsoft.com/office/powerpoint/2010/main" val="167744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B79BB-A9FB-4209-BF80-2424DDF2F489}"/>
              </a:ext>
            </a:extLst>
          </p:cNvPr>
          <p:cNvSpPr>
            <a:spLocks noGrp="1"/>
          </p:cNvSpPr>
          <p:nvPr>
            <p:ph type="title"/>
          </p:nvPr>
        </p:nvSpPr>
        <p:spPr/>
        <p:txBody>
          <a:bodyPr/>
          <a:lstStyle/>
          <a:p>
            <a:r>
              <a:rPr lang="en-US" dirty="0"/>
              <a:t>Structural Systems</a:t>
            </a:r>
          </a:p>
        </p:txBody>
      </p:sp>
      <p:graphicFrame>
        <p:nvGraphicFramePr>
          <p:cNvPr id="4" name="Content Placeholder 3">
            <a:extLst>
              <a:ext uri="{FF2B5EF4-FFF2-40B4-BE49-F238E27FC236}">
                <a16:creationId xmlns:a16="http://schemas.microsoft.com/office/drawing/2014/main" id="{0FBA2837-BDD1-497F-B8D5-C066EEEE5BC8}"/>
              </a:ext>
            </a:extLst>
          </p:cNvPr>
          <p:cNvGraphicFramePr>
            <a:graphicFrameLocks noGrp="1"/>
          </p:cNvGraphicFramePr>
          <p:nvPr>
            <p:ph idx="1"/>
            <p:extLst>
              <p:ext uri="{D42A27DB-BD31-4B8C-83A1-F6EECF244321}">
                <p14:modId xmlns:p14="http://schemas.microsoft.com/office/powerpoint/2010/main" val="3750118519"/>
              </p:ext>
            </p:extLst>
          </p:nvPr>
        </p:nvGraphicFramePr>
        <p:xfrm>
          <a:off x="142504" y="1555668"/>
          <a:ext cx="8858992" cy="4868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50313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Precedent.thmx</Template>
  <TotalTime>691</TotalTime>
  <Words>882</Words>
  <Application>Microsoft Office PowerPoint</Application>
  <PresentationFormat>On-screen Show (4:3)</PresentationFormat>
  <Paragraphs>114</Paragraphs>
  <Slides>25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Calisto MT</vt:lpstr>
      <vt:lpstr>Open Sans</vt:lpstr>
      <vt:lpstr>Perpetua Titling MT</vt:lpstr>
      <vt:lpstr>Precedent</vt:lpstr>
      <vt:lpstr>Office Theme</vt:lpstr>
      <vt:lpstr>Structural Systems</vt:lpstr>
      <vt:lpstr>College, Career, and Technical Education</vt:lpstr>
      <vt:lpstr>Trade and Industrial Education</vt:lpstr>
      <vt:lpstr>Trade and Industrial Education</vt:lpstr>
      <vt:lpstr>Trade and Industrial Education</vt:lpstr>
      <vt:lpstr>Trade and Industrial Education</vt:lpstr>
      <vt:lpstr>Trade and Industrial Education</vt:lpstr>
      <vt:lpstr>Architecture and Construction</vt:lpstr>
      <vt:lpstr>Structural Systems</vt:lpstr>
      <vt:lpstr>Program of Study</vt:lpstr>
      <vt:lpstr>Program of Study</vt:lpstr>
      <vt:lpstr>PowerPoint Presentation</vt:lpstr>
      <vt:lpstr>PowerPoint Presentation</vt:lpstr>
      <vt:lpstr>NCCER</vt:lpstr>
      <vt:lpstr>NCCER</vt:lpstr>
      <vt:lpstr>NCCER</vt:lpstr>
      <vt:lpstr>NCCER</vt:lpstr>
      <vt:lpstr>NCCER</vt:lpstr>
      <vt:lpstr>NCCER</vt:lpstr>
      <vt:lpstr>NCCER</vt:lpstr>
      <vt:lpstr>CAREER OPPORTUNITIES</vt:lpstr>
      <vt:lpstr>CAREER OPPORTUNITIES</vt:lpstr>
      <vt:lpstr>CAREER OPPORTUNITIES</vt:lpstr>
      <vt:lpstr>PowerPoint Presentation</vt:lpstr>
      <vt:lpstr>PowerPoint Presentation</vt:lpstr>
    </vt:vector>
  </TitlesOfParts>
  <Company>Germantown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Ann Argodale</dc:creator>
  <cp:lastModifiedBy>ANN E ARGODALE</cp:lastModifiedBy>
  <cp:revision>50</cp:revision>
  <cp:lastPrinted>2018-07-31T18:40:07Z</cp:lastPrinted>
  <dcterms:created xsi:type="dcterms:W3CDTF">2014-08-14T16:38:30Z</dcterms:created>
  <dcterms:modified xsi:type="dcterms:W3CDTF">2019-08-06T23:12:36Z</dcterms:modified>
</cp:coreProperties>
</file>