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8/14/2019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8/14/2019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8/14/2019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8/14/2019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8/14/2019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8/14/2019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8/14/2019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8/14/2019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8/14/2019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8/14/2019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787D3-DC5B-443D-9B2F-984CAC0FD76A}"/>
              </a:ext>
            </a:extLst>
          </p:cNvPr>
          <p:cNvSpPr>
            <a:spLocks noGrp="1"/>
          </p:cNvSpPr>
          <p:nvPr>
            <p:ph type="ctrTitle"/>
          </p:nvPr>
        </p:nvSpPr>
        <p:spPr/>
        <p:txBody>
          <a:bodyPr/>
          <a:lstStyle/>
          <a:p>
            <a:r>
              <a:rPr lang="en-US" dirty="0"/>
              <a:t>NCCER</a:t>
            </a:r>
          </a:p>
        </p:txBody>
      </p:sp>
      <p:sp>
        <p:nvSpPr>
          <p:cNvPr id="3" name="Subtitle 2">
            <a:extLst>
              <a:ext uri="{FF2B5EF4-FFF2-40B4-BE49-F238E27FC236}">
                <a16:creationId xmlns:a16="http://schemas.microsoft.com/office/drawing/2014/main" id="{4D59FE9F-BD07-42DD-A44D-12D3102B792D}"/>
              </a:ext>
            </a:extLst>
          </p:cNvPr>
          <p:cNvSpPr>
            <a:spLocks noGrp="1"/>
          </p:cNvSpPr>
          <p:nvPr>
            <p:ph type="subTitle" idx="1"/>
          </p:nvPr>
        </p:nvSpPr>
        <p:spPr/>
        <p:txBody>
          <a:bodyPr/>
          <a:lstStyle/>
          <a:p>
            <a:r>
              <a:rPr lang="en-US" dirty="0"/>
              <a:t>The National Center for Construction Education and Research</a:t>
            </a:r>
          </a:p>
        </p:txBody>
      </p:sp>
      <p:pic>
        <p:nvPicPr>
          <p:cNvPr id="5" name="Picture 4">
            <a:extLst>
              <a:ext uri="{FF2B5EF4-FFF2-40B4-BE49-F238E27FC236}">
                <a16:creationId xmlns:a16="http://schemas.microsoft.com/office/drawing/2014/main" id="{BD39C38A-0382-477E-B477-7449459C011C}"/>
              </a:ext>
            </a:extLst>
          </p:cNvPr>
          <p:cNvPicPr>
            <a:picLocks noChangeAspect="1"/>
          </p:cNvPicPr>
          <p:nvPr/>
        </p:nvPicPr>
        <p:blipFill>
          <a:blip r:embed="rId2"/>
          <a:stretch>
            <a:fillRect/>
          </a:stretch>
        </p:blipFill>
        <p:spPr>
          <a:xfrm>
            <a:off x="3637231" y="2495329"/>
            <a:ext cx="1428750" cy="1428750"/>
          </a:xfrm>
          <a:prstGeom prst="rect">
            <a:avLst/>
          </a:prstGeom>
        </p:spPr>
      </p:pic>
    </p:spTree>
    <p:extLst>
      <p:ext uri="{BB962C8B-B14F-4D97-AF65-F5344CB8AC3E}">
        <p14:creationId xmlns:p14="http://schemas.microsoft.com/office/powerpoint/2010/main" val="286436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0B110-E841-4751-8710-B6247B47CF72}"/>
              </a:ext>
            </a:extLst>
          </p:cNvPr>
          <p:cNvSpPr>
            <a:spLocks noGrp="1"/>
          </p:cNvSpPr>
          <p:nvPr>
            <p:ph type="title"/>
          </p:nvPr>
        </p:nvSpPr>
        <p:spPr/>
        <p:txBody>
          <a:bodyPr/>
          <a:lstStyle/>
          <a:p>
            <a:r>
              <a:rPr lang="en-US" dirty="0"/>
              <a:t>NCCER Core Values</a:t>
            </a:r>
          </a:p>
        </p:txBody>
      </p:sp>
      <p:sp>
        <p:nvSpPr>
          <p:cNvPr id="3" name="Content Placeholder 2">
            <a:extLst>
              <a:ext uri="{FF2B5EF4-FFF2-40B4-BE49-F238E27FC236}">
                <a16:creationId xmlns:a16="http://schemas.microsoft.com/office/drawing/2014/main" id="{CC4C0E9B-96AC-4E30-ABE4-220346FDC202}"/>
              </a:ext>
            </a:extLst>
          </p:cNvPr>
          <p:cNvSpPr>
            <a:spLocks noGrp="1"/>
          </p:cNvSpPr>
          <p:nvPr>
            <p:ph idx="1"/>
          </p:nvPr>
        </p:nvSpPr>
        <p:spPr/>
        <p:txBody>
          <a:bodyPr>
            <a:normAutofit/>
          </a:bodyPr>
          <a:lstStyle/>
          <a:p>
            <a:pPr lvl="0"/>
            <a:r>
              <a:rPr lang="en-US" b="1" dirty="0"/>
              <a:t>Integrity: </a:t>
            </a:r>
          </a:p>
          <a:p>
            <a:pPr lvl="1"/>
            <a:r>
              <a:rPr lang="en-US" dirty="0"/>
              <a:t>to maintain the trust of the industry by always doing what is right.</a:t>
            </a:r>
          </a:p>
          <a:p>
            <a:endParaRPr lang="en-US" dirty="0"/>
          </a:p>
        </p:txBody>
      </p:sp>
      <p:pic>
        <p:nvPicPr>
          <p:cNvPr id="4" name="Picture 3">
            <a:extLst>
              <a:ext uri="{FF2B5EF4-FFF2-40B4-BE49-F238E27FC236}">
                <a16:creationId xmlns:a16="http://schemas.microsoft.com/office/drawing/2014/main" id="{8A5BCB50-63BB-46BE-AC10-452D4C24F487}"/>
              </a:ext>
            </a:extLst>
          </p:cNvPr>
          <p:cNvPicPr>
            <a:picLocks noChangeAspect="1"/>
          </p:cNvPicPr>
          <p:nvPr/>
        </p:nvPicPr>
        <p:blipFill>
          <a:blip r:embed="rId2"/>
          <a:stretch>
            <a:fillRect/>
          </a:stretch>
        </p:blipFill>
        <p:spPr>
          <a:xfrm>
            <a:off x="2275786" y="1021666"/>
            <a:ext cx="1074772" cy="1074772"/>
          </a:xfrm>
          <a:prstGeom prst="rect">
            <a:avLst/>
          </a:prstGeom>
        </p:spPr>
      </p:pic>
    </p:spTree>
    <p:extLst>
      <p:ext uri="{BB962C8B-B14F-4D97-AF65-F5344CB8AC3E}">
        <p14:creationId xmlns:p14="http://schemas.microsoft.com/office/powerpoint/2010/main" val="1489506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0B110-E841-4751-8710-B6247B47CF72}"/>
              </a:ext>
            </a:extLst>
          </p:cNvPr>
          <p:cNvSpPr>
            <a:spLocks noGrp="1"/>
          </p:cNvSpPr>
          <p:nvPr>
            <p:ph type="title"/>
          </p:nvPr>
        </p:nvSpPr>
        <p:spPr/>
        <p:txBody>
          <a:bodyPr/>
          <a:lstStyle/>
          <a:p>
            <a:r>
              <a:rPr lang="en-US" dirty="0"/>
              <a:t>NCCER Core Values</a:t>
            </a:r>
          </a:p>
        </p:txBody>
      </p:sp>
      <p:sp>
        <p:nvSpPr>
          <p:cNvPr id="3" name="Content Placeholder 2">
            <a:extLst>
              <a:ext uri="{FF2B5EF4-FFF2-40B4-BE49-F238E27FC236}">
                <a16:creationId xmlns:a16="http://schemas.microsoft.com/office/drawing/2014/main" id="{CC4C0E9B-96AC-4E30-ABE4-220346FDC202}"/>
              </a:ext>
            </a:extLst>
          </p:cNvPr>
          <p:cNvSpPr>
            <a:spLocks noGrp="1"/>
          </p:cNvSpPr>
          <p:nvPr>
            <p:ph idx="1"/>
          </p:nvPr>
        </p:nvSpPr>
        <p:spPr/>
        <p:txBody>
          <a:bodyPr>
            <a:normAutofit/>
          </a:bodyPr>
          <a:lstStyle/>
          <a:p>
            <a:pPr lvl="0"/>
            <a:r>
              <a:rPr lang="en-US" b="1" dirty="0"/>
              <a:t>Innovation: </a:t>
            </a:r>
          </a:p>
          <a:p>
            <a:pPr lvl="1"/>
            <a:r>
              <a:rPr lang="en-US" dirty="0"/>
              <a:t>to continuously improve our products, programs, and services to benefit the construction, maintenance, and pipeline industries.</a:t>
            </a:r>
          </a:p>
          <a:p>
            <a:endParaRPr lang="en-US" dirty="0"/>
          </a:p>
        </p:txBody>
      </p:sp>
      <p:pic>
        <p:nvPicPr>
          <p:cNvPr id="4" name="Picture 3">
            <a:extLst>
              <a:ext uri="{FF2B5EF4-FFF2-40B4-BE49-F238E27FC236}">
                <a16:creationId xmlns:a16="http://schemas.microsoft.com/office/drawing/2014/main" id="{775A187F-62D3-481F-8A0C-57BBADA7D2BA}"/>
              </a:ext>
            </a:extLst>
          </p:cNvPr>
          <p:cNvPicPr>
            <a:picLocks noChangeAspect="1"/>
          </p:cNvPicPr>
          <p:nvPr/>
        </p:nvPicPr>
        <p:blipFill>
          <a:blip r:embed="rId2"/>
          <a:stretch>
            <a:fillRect/>
          </a:stretch>
        </p:blipFill>
        <p:spPr>
          <a:xfrm>
            <a:off x="2275786" y="1021666"/>
            <a:ext cx="1074772" cy="1074772"/>
          </a:xfrm>
          <a:prstGeom prst="rect">
            <a:avLst/>
          </a:prstGeom>
        </p:spPr>
      </p:pic>
    </p:spTree>
    <p:extLst>
      <p:ext uri="{BB962C8B-B14F-4D97-AF65-F5344CB8AC3E}">
        <p14:creationId xmlns:p14="http://schemas.microsoft.com/office/powerpoint/2010/main" val="3215139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0B110-E841-4751-8710-B6247B47CF72}"/>
              </a:ext>
            </a:extLst>
          </p:cNvPr>
          <p:cNvSpPr>
            <a:spLocks noGrp="1"/>
          </p:cNvSpPr>
          <p:nvPr>
            <p:ph type="title"/>
          </p:nvPr>
        </p:nvSpPr>
        <p:spPr/>
        <p:txBody>
          <a:bodyPr/>
          <a:lstStyle/>
          <a:p>
            <a:r>
              <a:rPr lang="en-US" dirty="0"/>
              <a:t>NCCER Core Values</a:t>
            </a:r>
          </a:p>
        </p:txBody>
      </p:sp>
      <p:sp>
        <p:nvSpPr>
          <p:cNvPr id="3" name="Content Placeholder 2">
            <a:extLst>
              <a:ext uri="{FF2B5EF4-FFF2-40B4-BE49-F238E27FC236}">
                <a16:creationId xmlns:a16="http://schemas.microsoft.com/office/drawing/2014/main" id="{CC4C0E9B-96AC-4E30-ABE4-220346FDC202}"/>
              </a:ext>
            </a:extLst>
          </p:cNvPr>
          <p:cNvSpPr>
            <a:spLocks noGrp="1"/>
          </p:cNvSpPr>
          <p:nvPr>
            <p:ph idx="1"/>
          </p:nvPr>
        </p:nvSpPr>
        <p:spPr/>
        <p:txBody>
          <a:bodyPr>
            <a:normAutofit/>
          </a:bodyPr>
          <a:lstStyle/>
          <a:p>
            <a:pPr lvl="0"/>
            <a:r>
              <a:rPr lang="en-US" b="1" dirty="0"/>
              <a:t>Commitment: </a:t>
            </a:r>
          </a:p>
          <a:p>
            <a:pPr lvl="1"/>
            <a:r>
              <a:rPr lang="en-US" dirty="0"/>
              <a:t>complete dedication to our stakeholders, our mission, and goals.</a:t>
            </a:r>
          </a:p>
          <a:p>
            <a:endParaRPr lang="en-US" dirty="0"/>
          </a:p>
        </p:txBody>
      </p:sp>
      <p:pic>
        <p:nvPicPr>
          <p:cNvPr id="4" name="Picture 3">
            <a:extLst>
              <a:ext uri="{FF2B5EF4-FFF2-40B4-BE49-F238E27FC236}">
                <a16:creationId xmlns:a16="http://schemas.microsoft.com/office/drawing/2014/main" id="{2389C460-3696-4948-842C-E72987FF8318}"/>
              </a:ext>
            </a:extLst>
          </p:cNvPr>
          <p:cNvPicPr>
            <a:picLocks noChangeAspect="1"/>
          </p:cNvPicPr>
          <p:nvPr/>
        </p:nvPicPr>
        <p:blipFill>
          <a:blip r:embed="rId2"/>
          <a:stretch>
            <a:fillRect/>
          </a:stretch>
        </p:blipFill>
        <p:spPr>
          <a:xfrm>
            <a:off x="2275786" y="1021666"/>
            <a:ext cx="1074772" cy="1074772"/>
          </a:xfrm>
          <a:prstGeom prst="rect">
            <a:avLst/>
          </a:prstGeom>
        </p:spPr>
      </p:pic>
    </p:spTree>
    <p:extLst>
      <p:ext uri="{BB962C8B-B14F-4D97-AF65-F5344CB8AC3E}">
        <p14:creationId xmlns:p14="http://schemas.microsoft.com/office/powerpoint/2010/main" val="2382988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0B110-E841-4751-8710-B6247B47CF72}"/>
              </a:ext>
            </a:extLst>
          </p:cNvPr>
          <p:cNvSpPr>
            <a:spLocks noGrp="1"/>
          </p:cNvSpPr>
          <p:nvPr>
            <p:ph type="title"/>
          </p:nvPr>
        </p:nvSpPr>
        <p:spPr/>
        <p:txBody>
          <a:bodyPr/>
          <a:lstStyle/>
          <a:p>
            <a:r>
              <a:rPr lang="en-US" dirty="0"/>
              <a:t>NCCER Core Values</a:t>
            </a:r>
          </a:p>
        </p:txBody>
      </p:sp>
      <p:sp>
        <p:nvSpPr>
          <p:cNvPr id="3" name="Content Placeholder 2">
            <a:extLst>
              <a:ext uri="{FF2B5EF4-FFF2-40B4-BE49-F238E27FC236}">
                <a16:creationId xmlns:a16="http://schemas.microsoft.com/office/drawing/2014/main" id="{CC4C0E9B-96AC-4E30-ABE4-220346FDC202}"/>
              </a:ext>
            </a:extLst>
          </p:cNvPr>
          <p:cNvSpPr>
            <a:spLocks noGrp="1"/>
          </p:cNvSpPr>
          <p:nvPr>
            <p:ph idx="1"/>
          </p:nvPr>
        </p:nvSpPr>
        <p:spPr/>
        <p:txBody>
          <a:bodyPr>
            <a:normAutofit/>
          </a:bodyPr>
          <a:lstStyle/>
          <a:p>
            <a:pPr lvl="0"/>
            <a:r>
              <a:rPr lang="en-US" b="1" dirty="0"/>
              <a:t>Quality: </a:t>
            </a:r>
          </a:p>
          <a:p>
            <a:pPr lvl="1"/>
            <a:r>
              <a:rPr lang="en-US" dirty="0"/>
              <a:t>to provide the industry with the premier resources for workforce development.</a:t>
            </a:r>
          </a:p>
          <a:p>
            <a:endParaRPr lang="en-US" dirty="0"/>
          </a:p>
        </p:txBody>
      </p:sp>
      <p:pic>
        <p:nvPicPr>
          <p:cNvPr id="4" name="Picture 3">
            <a:extLst>
              <a:ext uri="{FF2B5EF4-FFF2-40B4-BE49-F238E27FC236}">
                <a16:creationId xmlns:a16="http://schemas.microsoft.com/office/drawing/2014/main" id="{BF72D484-1173-41BA-854E-1BEEEA6CE73F}"/>
              </a:ext>
            </a:extLst>
          </p:cNvPr>
          <p:cNvPicPr>
            <a:picLocks noChangeAspect="1"/>
          </p:cNvPicPr>
          <p:nvPr/>
        </p:nvPicPr>
        <p:blipFill>
          <a:blip r:embed="rId2"/>
          <a:stretch>
            <a:fillRect/>
          </a:stretch>
        </p:blipFill>
        <p:spPr>
          <a:xfrm>
            <a:off x="2275786" y="1021666"/>
            <a:ext cx="1074772" cy="1074772"/>
          </a:xfrm>
          <a:prstGeom prst="rect">
            <a:avLst/>
          </a:prstGeom>
        </p:spPr>
      </p:pic>
    </p:spTree>
    <p:extLst>
      <p:ext uri="{BB962C8B-B14F-4D97-AF65-F5344CB8AC3E}">
        <p14:creationId xmlns:p14="http://schemas.microsoft.com/office/powerpoint/2010/main" val="1442424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0B110-E841-4751-8710-B6247B47CF72}"/>
              </a:ext>
            </a:extLst>
          </p:cNvPr>
          <p:cNvSpPr>
            <a:spLocks noGrp="1"/>
          </p:cNvSpPr>
          <p:nvPr>
            <p:ph type="title"/>
          </p:nvPr>
        </p:nvSpPr>
        <p:spPr/>
        <p:txBody>
          <a:bodyPr/>
          <a:lstStyle/>
          <a:p>
            <a:r>
              <a:rPr lang="en-US" dirty="0"/>
              <a:t>NCCER Core Values</a:t>
            </a:r>
          </a:p>
        </p:txBody>
      </p:sp>
      <p:sp>
        <p:nvSpPr>
          <p:cNvPr id="3" name="Content Placeholder 2">
            <a:extLst>
              <a:ext uri="{FF2B5EF4-FFF2-40B4-BE49-F238E27FC236}">
                <a16:creationId xmlns:a16="http://schemas.microsoft.com/office/drawing/2014/main" id="{CC4C0E9B-96AC-4E30-ABE4-220346FDC202}"/>
              </a:ext>
            </a:extLst>
          </p:cNvPr>
          <p:cNvSpPr>
            <a:spLocks noGrp="1"/>
          </p:cNvSpPr>
          <p:nvPr>
            <p:ph idx="1"/>
          </p:nvPr>
        </p:nvSpPr>
        <p:spPr/>
        <p:txBody>
          <a:bodyPr>
            <a:normAutofit/>
          </a:bodyPr>
          <a:lstStyle/>
          <a:p>
            <a:pPr lvl="0"/>
            <a:r>
              <a:rPr lang="en-US" b="1" dirty="0"/>
              <a:t>Industry Support: </a:t>
            </a:r>
          </a:p>
          <a:p>
            <a:pPr lvl="1"/>
            <a:r>
              <a:rPr lang="en-US" dirty="0"/>
              <a:t>to uphold and serve the interests of the construction industry and our customers in everything that we do.</a:t>
            </a:r>
          </a:p>
          <a:p>
            <a:endParaRPr lang="en-US" dirty="0"/>
          </a:p>
        </p:txBody>
      </p:sp>
      <p:pic>
        <p:nvPicPr>
          <p:cNvPr id="4" name="Picture 3">
            <a:extLst>
              <a:ext uri="{FF2B5EF4-FFF2-40B4-BE49-F238E27FC236}">
                <a16:creationId xmlns:a16="http://schemas.microsoft.com/office/drawing/2014/main" id="{A7BC2304-0318-42E5-9C21-70A69F940968}"/>
              </a:ext>
            </a:extLst>
          </p:cNvPr>
          <p:cNvPicPr>
            <a:picLocks noChangeAspect="1"/>
          </p:cNvPicPr>
          <p:nvPr/>
        </p:nvPicPr>
        <p:blipFill>
          <a:blip r:embed="rId2"/>
          <a:stretch>
            <a:fillRect/>
          </a:stretch>
        </p:blipFill>
        <p:spPr>
          <a:xfrm>
            <a:off x="2275786" y="1021666"/>
            <a:ext cx="1074772" cy="1074772"/>
          </a:xfrm>
          <a:prstGeom prst="rect">
            <a:avLst/>
          </a:prstGeom>
        </p:spPr>
      </p:pic>
    </p:spTree>
    <p:extLst>
      <p:ext uri="{BB962C8B-B14F-4D97-AF65-F5344CB8AC3E}">
        <p14:creationId xmlns:p14="http://schemas.microsoft.com/office/powerpoint/2010/main" val="4220801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0B110-E841-4751-8710-B6247B47CF72}"/>
              </a:ext>
            </a:extLst>
          </p:cNvPr>
          <p:cNvSpPr>
            <a:spLocks noGrp="1"/>
          </p:cNvSpPr>
          <p:nvPr>
            <p:ph type="title"/>
          </p:nvPr>
        </p:nvSpPr>
        <p:spPr/>
        <p:txBody>
          <a:bodyPr/>
          <a:lstStyle/>
          <a:p>
            <a:r>
              <a:rPr lang="en-US" dirty="0"/>
              <a:t>NCCER Core Values</a:t>
            </a:r>
          </a:p>
        </p:txBody>
      </p:sp>
      <p:sp>
        <p:nvSpPr>
          <p:cNvPr id="3" name="Content Placeholder 2">
            <a:extLst>
              <a:ext uri="{FF2B5EF4-FFF2-40B4-BE49-F238E27FC236}">
                <a16:creationId xmlns:a16="http://schemas.microsoft.com/office/drawing/2014/main" id="{CC4C0E9B-96AC-4E30-ABE4-220346FDC202}"/>
              </a:ext>
            </a:extLst>
          </p:cNvPr>
          <p:cNvSpPr>
            <a:spLocks noGrp="1"/>
          </p:cNvSpPr>
          <p:nvPr>
            <p:ph idx="1"/>
          </p:nvPr>
        </p:nvSpPr>
        <p:spPr/>
        <p:txBody>
          <a:bodyPr>
            <a:normAutofit/>
          </a:bodyPr>
          <a:lstStyle/>
          <a:p>
            <a:pPr lvl="0"/>
            <a:r>
              <a:rPr lang="en-US" b="1" dirty="0"/>
              <a:t>Customer Focus: </a:t>
            </a:r>
          </a:p>
          <a:p>
            <a:pPr lvl="1"/>
            <a:r>
              <a:rPr lang="en-US" dirty="0"/>
              <a:t>to devote our resources to serving the best interests of our stakeholders and craftworkers at all levels of development.</a:t>
            </a:r>
          </a:p>
          <a:p>
            <a:endParaRPr lang="en-US" dirty="0"/>
          </a:p>
        </p:txBody>
      </p:sp>
      <p:pic>
        <p:nvPicPr>
          <p:cNvPr id="4" name="Picture 3">
            <a:extLst>
              <a:ext uri="{FF2B5EF4-FFF2-40B4-BE49-F238E27FC236}">
                <a16:creationId xmlns:a16="http://schemas.microsoft.com/office/drawing/2014/main" id="{F2DDBF30-2539-4430-B3BC-4B99B71F872B}"/>
              </a:ext>
            </a:extLst>
          </p:cNvPr>
          <p:cNvPicPr>
            <a:picLocks noChangeAspect="1"/>
          </p:cNvPicPr>
          <p:nvPr/>
        </p:nvPicPr>
        <p:blipFill>
          <a:blip r:embed="rId2"/>
          <a:stretch>
            <a:fillRect/>
          </a:stretch>
        </p:blipFill>
        <p:spPr>
          <a:xfrm>
            <a:off x="2275786" y="1021666"/>
            <a:ext cx="1074772" cy="1074772"/>
          </a:xfrm>
          <a:prstGeom prst="rect">
            <a:avLst/>
          </a:prstGeom>
        </p:spPr>
      </p:pic>
    </p:spTree>
    <p:extLst>
      <p:ext uri="{BB962C8B-B14F-4D97-AF65-F5344CB8AC3E}">
        <p14:creationId xmlns:p14="http://schemas.microsoft.com/office/powerpoint/2010/main" val="3995125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0B110-E841-4751-8710-B6247B47CF72}"/>
              </a:ext>
            </a:extLst>
          </p:cNvPr>
          <p:cNvSpPr>
            <a:spLocks noGrp="1"/>
          </p:cNvSpPr>
          <p:nvPr>
            <p:ph type="title"/>
          </p:nvPr>
        </p:nvSpPr>
        <p:spPr/>
        <p:txBody>
          <a:bodyPr/>
          <a:lstStyle/>
          <a:p>
            <a:r>
              <a:rPr lang="en-US" dirty="0"/>
              <a:t>NCCER Core Values</a:t>
            </a:r>
          </a:p>
        </p:txBody>
      </p:sp>
      <p:sp>
        <p:nvSpPr>
          <p:cNvPr id="3" name="Content Placeholder 2">
            <a:extLst>
              <a:ext uri="{FF2B5EF4-FFF2-40B4-BE49-F238E27FC236}">
                <a16:creationId xmlns:a16="http://schemas.microsoft.com/office/drawing/2014/main" id="{CC4C0E9B-96AC-4E30-ABE4-220346FDC202}"/>
              </a:ext>
            </a:extLst>
          </p:cNvPr>
          <p:cNvSpPr>
            <a:spLocks noGrp="1"/>
          </p:cNvSpPr>
          <p:nvPr>
            <p:ph idx="1"/>
          </p:nvPr>
        </p:nvSpPr>
        <p:spPr/>
        <p:txBody>
          <a:bodyPr>
            <a:normAutofit/>
          </a:bodyPr>
          <a:lstStyle/>
          <a:p>
            <a:pPr lvl="0"/>
            <a:r>
              <a:rPr lang="en-US" b="1" dirty="0"/>
              <a:t>Sustainable Career Opportunities: </a:t>
            </a:r>
          </a:p>
          <a:p>
            <a:pPr lvl="1"/>
            <a:r>
              <a:rPr lang="en-US" dirty="0"/>
              <a:t>to ensure that craftworkers understand their opportunities for advancement and growth at every step of career development.</a:t>
            </a:r>
          </a:p>
          <a:p>
            <a:endParaRPr lang="en-US" dirty="0"/>
          </a:p>
        </p:txBody>
      </p:sp>
      <p:pic>
        <p:nvPicPr>
          <p:cNvPr id="4" name="Picture 3">
            <a:extLst>
              <a:ext uri="{FF2B5EF4-FFF2-40B4-BE49-F238E27FC236}">
                <a16:creationId xmlns:a16="http://schemas.microsoft.com/office/drawing/2014/main" id="{DDB65274-3F15-4857-BD48-8E05FCE05477}"/>
              </a:ext>
            </a:extLst>
          </p:cNvPr>
          <p:cNvPicPr>
            <a:picLocks noChangeAspect="1"/>
          </p:cNvPicPr>
          <p:nvPr/>
        </p:nvPicPr>
        <p:blipFill>
          <a:blip r:embed="rId2"/>
          <a:stretch>
            <a:fillRect/>
          </a:stretch>
        </p:blipFill>
        <p:spPr>
          <a:xfrm>
            <a:off x="2275786" y="1021666"/>
            <a:ext cx="1074772" cy="1074772"/>
          </a:xfrm>
          <a:prstGeom prst="rect">
            <a:avLst/>
          </a:prstGeom>
        </p:spPr>
      </p:pic>
    </p:spTree>
    <p:extLst>
      <p:ext uri="{BB962C8B-B14F-4D97-AF65-F5344CB8AC3E}">
        <p14:creationId xmlns:p14="http://schemas.microsoft.com/office/powerpoint/2010/main" val="1393064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BBCC8-85CC-4F29-83BF-DC014DE30A63}"/>
              </a:ext>
            </a:extLst>
          </p:cNvPr>
          <p:cNvSpPr>
            <a:spLocks noGrp="1"/>
          </p:cNvSpPr>
          <p:nvPr>
            <p:ph type="title"/>
          </p:nvPr>
        </p:nvSpPr>
        <p:spPr/>
        <p:txBody>
          <a:bodyPr/>
          <a:lstStyle/>
          <a:p>
            <a:r>
              <a:rPr lang="en-US" dirty="0"/>
              <a:t>NCCER</a:t>
            </a:r>
          </a:p>
        </p:txBody>
      </p:sp>
      <p:sp>
        <p:nvSpPr>
          <p:cNvPr id="3" name="Content Placeholder 2">
            <a:extLst>
              <a:ext uri="{FF2B5EF4-FFF2-40B4-BE49-F238E27FC236}">
                <a16:creationId xmlns:a16="http://schemas.microsoft.com/office/drawing/2014/main" id="{301D3FEF-3D62-42CC-B4AD-7043EFDC65C3}"/>
              </a:ext>
            </a:extLst>
          </p:cNvPr>
          <p:cNvSpPr>
            <a:spLocks noGrp="1"/>
          </p:cNvSpPr>
          <p:nvPr>
            <p:ph idx="1"/>
          </p:nvPr>
        </p:nvSpPr>
        <p:spPr/>
        <p:txBody>
          <a:bodyPr>
            <a:normAutofit fontScale="92500" lnSpcReduction="10000"/>
          </a:bodyPr>
          <a:lstStyle/>
          <a:p>
            <a:r>
              <a:rPr lang="en-US" dirty="0"/>
              <a:t>NCCER is a not-for-profit 501(c)(3) education foundation created in 1996 as The National Center for Construction Education and Research. </a:t>
            </a:r>
          </a:p>
          <a:p>
            <a:r>
              <a:rPr lang="en-US" dirty="0"/>
              <a:t>It was developed with the support of more than 125 construction CEOs and various association and academic leaders who united to revolutionize training for the construction industry. </a:t>
            </a:r>
          </a:p>
          <a:p>
            <a:r>
              <a:rPr lang="en-US" dirty="0"/>
              <a:t>Sharing the common goal of developing a safe and productive workforce, these companies created a standardized training and credentialing program for the industry. </a:t>
            </a:r>
          </a:p>
          <a:p>
            <a:r>
              <a:rPr lang="en-US" dirty="0"/>
              <a:t>This progressive program has evolved into curricula for more than </a:t>
            </a:r>
            <a:r>
              <a:rPr lang="en-US" b="1" dirty="0"/>
              <a:t>70 craft areas </a:t>
            </a:r>
            <a:r>
              <a:rPr lang="en-US" dirty="0"/>
              <a:t>and a complete series of more than 70 assessments offered in over 4,000 NCCER-accredited training and assessment locations across the United States.</a:t>
            </a:r>
          </a:p>
          <a:p>
            <a:endParaRPr lang="en-US" b="1" dirty="0"/>
          </a:p>
        </p:txBody>
      </p:sp>
      <p:pic>
        <p:nvPicPr>
          <p:cNvPr id="5" name="Picture 4">
            <a:extLst>
              <a:ext uri="{FF2B5EF4-FFF2-40B4-BE49-F238E27FC236}">
                <a16:creationId xmlns:a16="http://schemas.microsoft.com/office/drawing/2014/main" id="{F6C56A9B-CFC6-4E1C-91FD-73AA28AC068B}"/>
              </a:ext>
            </a:extLst>
          </p:cNvPr>
          <p:cNvPicPr>
            <a:picLocks noChangeAspect="1"/>
          </p:cNvPicPr>
          <p:nvPr/>
        </p:nvPicPr>
        <p:blipFill>
          <a:blip r:embed="rId2"/>
          <a:stretch>
            <a:fillRect/>
          </a:stretch>
        </p:blipFill>
        <p:spPr>
          <a:xfrm>
            <a:off x="2275786" y="1021666"/>
            <a:ext cx="1074772" cy="1074772"/>
          </a:xfrm>
          <a:prstGeom prst="rect">
            <a:avLst/>
          </a:prstGeom>
        </p:spPr>
      </p:pic>
    </p:spTree>
    <p:extLst>
      <p:ext uri="{BB962C8B-B14F-4D97-AF65-F5344CB8AC3E}">
        <p14:creationId xmlns:p14="http://schemas.microsoft.com/office/powerpoint/2010/main" val="2681570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0B110-E841-4751-8710-B6247B47CF72}"/>
              </a:ext>
            </a:extLst>
          </p:cNvPr>
          <p:cNvSpPr>
            <a:spLocks noGrp="1"/>
          </p:cNvSpPr>
          <p:nvPr>
            <p:ph type="title"/>
          </p:nvPr>
        </p:nvSpPr>
        <p:spPr/>
        <p:txBody>
          <a:bodyPr/>
          <a:lstStyle/>
          <a:p>
            <a:r>
              <a:rPr lang="en-US" dirty="0"/>
              <a:t>NCCER</a:t>
            </a:r>
          </a:p>
        </p:txBody>
      </p:sp>
      <p:sp>
        <p:nvSpPr>
          <p:cNvPr id="3" name="Content Placeholder 2">
            <a:extLst>
              <a:ext uri="{FF2B5EF4-FFF2-40B4-BE49-F238E27FC236}">
                <a16:creationId xmlns:a16="http://schemas.microsoft.com/office/drawing/2014/main" id="{CC4C0E9B-96AC-4E30-ABE4-220346FDC202}"/>
              </a:ext>
            </a:extLst>
          </p:cNvPr>
          <p:cNvSpPr>
            <a:spLocks noGrp="1"/>
          </p:cNvSpPr>
          <p:nvPr>
            <p:ph idx="1"/>
          </p:nvPr>
        </p:nvSpPr>
        <p:spPr/>
        <p:txBody>
          <a:bodyPr/>
          <a:lstStyle/>
          <a:p>
            <a:r>
              <a:rPr lang="en-US" dirty="0"/>
              <a:t>NCCER develops standardized construction and maintenance curriculum and assessments with portable credentials. </a:t>
            </a:r>
          </a:p>
          <a:p>
            <a:r>
              <a:rPr lang="en-US" dirty="0"/>
              <a:t>These credentials are tracked through NCCER’s Registry System that allows organizations and companies to track the qualifications of their craft professionals and/or check the qualifications of possible new hires. </a:t>
            </a:r>
          </a:p>
          <a:p>
            <a:r>
              <a:rPr lang="en-US" dirty="0"/>
              <a:t>NCCER's Registry System also assists craft professionals by maintaining their records in a secure database. </a:t>
            </a:r>
          </a:p>
        </p:txBody>
      </p:sp>
      <p:pic>
        <p:nvPicPr>
          <p:cNvPr id="4" name="Picture 3">
            <a:extLst>
              <a:ext uri="{FF2B5EF4-FFF2-40B4-BE49-F238E27FC236}">
                <a16:creationId xmlns:a16="http://schemas.microsoft.com/office/drawing/2014/main" id="{29C4F6F5-FAEB-4078-9B00-7D5ECA6AB99B}"/>
              </a:ext>
            </a:extLst>
          </p:cNvPr>
          <p:cNvPicPr>
            <a:picLocks noChangeAspect="1"/>
          </p:cNvPicPr>
          <p:nvPr/>
        </p:nvPicPr>
        <p:blipFill>
          <a:blip r:embed="rId2"/>
          <a:stretch>
            <a:fillRect/>
          </a:stretch>
        </p:blipFill>
        <p:spPr>
          <a:xfrm>
            <a:off x="2275786" y="1021666"/>
            <a:ext cx="1074772" cy="1074772"/>
          </a:xfrm>
          <a:prstGeom prst="rect">
            <a:avLst/>
          </a:prstGeom>
        </p:spPr>
      </p:pic>
    </p:spTree>
    <p:extLst>
      <p:ext uri="{BB962C8B-B14F-4D97-AF65-F5344CB8AC3E}">
        <p14:creationId xmlns:p14="http://schemas.microsoft.com/office/powerpoint/2010/main" val="2718663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0B110-E841-4751-8710-B6247B47CF72}"/>
              </a:ext>
            </a:extLst>
          </p:cNvPr>
          <p:cNvSpPr>
            <a:spLocks noGrp="1"/>
          </p:cNvSpPr>
          <p:nvPr>
            <p:ph type="title"/>
          </p:nvPr>
        </p:nvSpPr>
        <p:spPr/>
        <p:txBody>
          <a:bodyPr/>
          <a:lstStyle/>
          <a:p>
            <a:r>
              <a:rPr lang="en-US" dirty="0"/>
              <a:t>NCCER</a:t>
            </a:r>
          </a:p>
        </p:txBody>
      </p:sp>
      <p:sp>
        <p:nvSpPr>
          <p:cNvPr id="3" name="Content Placeholder 2">
            <a:extLst>
              <a:ext uri="{FF2B5EF4-FFF2-40B4-BE49-F238E27FC236}">
                <a16:creationId xmlns:a16="http://schemas.microsoft.com/office/drawing/2014/main" id="{CC4C0E9B-96AC-4E30-ABE4-220346FDC202}"/>
              </a:ext>
            </a:extLst>
          </p:cNvPr>
          <p:cNvSpPr>
            <a:spLocks noGrp="1"/>
          </p:cNvSpPr>
          <p:nvPr>
            <p:ph idx="1"/>
          </p:nvPr>
        </p:nvSpPr>
        <p:spPr/>
        <p:txBody>
          <a:bodyPr/>
          <a:lstStyle/>
          <a:p>
            <a:r>
              <a:rPr lang="en-US" dirty="0"/>
              <a:t>NCCER’s workforce development process of accreditation, instructor certification, standardized curriculum, registry, assessment and certification is a key component in the industry’s workforce development efforts. </a:t>
            </a:r>
          </a:p>
          <a:p>
            <a:r>
              <a:rPr lang="en-US" dirty="0"/>
              <a:t>NCCER also drives multiple initiatives to enhance career development and recruitment efforts for the industry, primarily through its Build Your Future initiative.</a:t>
            </a:r>
          </a:p>
          <a:p>
            <a:endParaRPr lang="en-US" dirty="0"/>
          </a:p>
        </p:txBody>
      </p:sp>
      <p:pic>
        <p:nvPicPr>
          <p:cNvPr id="4" name="Picture 3">
            <a:extLst>
              <a:ext uri="{FF2B5EF4-FFF2-40B4-BE49-F238E27FC236}">
                <a16:creationId xmlns:a16="http://schemas.microsoft.com/office/drawing/2014/main" id="{04F12524-E79D-4779-BF20-58DF125DEC57}"/>
              </a:ext>
            </a:extLst>
          </p:cNvPr>
          <p:cNvPicPr>
            <a:picLocks noChangeAspect="1"/>
          </p:cNvPicPr>
          <p:nvPr/>
        </p:nvPicPr>
        <p:blipFill>
          <a:blip r:embed="rId2"/>
          <a:stretch>
            <a:fillRect/>
          </a:stretch>
        </p:blipFill>
        <p:spPr>
          <a:xfrm>
            <a:off x="2275786" y="1021666"/>
            <a:ext cx="1074772" cy="1074772"/>
          </a:xfrm>
          <a:prstGeom prst="rect">
            <a:avLst/>
          </a:prstGeom>
        </p:spPr>
      </p:pic>
    </p:spTree>
    <p:extLst>
      <p:ext uri="{BB962C8B-B14F-4D97-AF65-F5344CB8AC3E}">
        <p14:creationId xmlns:p14="http://schemas.microsoft.com/office/powerpoint/2010/main" val="2231761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0B110-E841-4751-8710-B6247B47CF72}"/>
              </a:ext>
            </a:extLst>
          </p:cNvPr>
          <p:cNvSpPr>
            <a:spLocks noGrp="1"/>
          </p:cNvSpPr>
          <p:nvPr>
            <p:ph type="title"/>
          </p:nvPr>
        </p:nvSpPr>
        <p:spPr/>
        <p:txBody>
          <a:bodyPr/>
          <a:lstStyle/>
          <a:p>
            <a:r>
              <a:rPr lang="en-US" dirty="0"/>
              <a:t>NCCER</a:t>
            </a:r>
          </a:p>
        </p:txBody>
      </p:sp>
      <p:sp>
        <p:nvSpPr>
          <p:cNvPr id="3" name="Content Placeholder 2">
            <a:extLst>
              <a:ext uri="{FF2B5EF4-FFF2-40B4-BE49-F238E27FC236}">
                <a16:creationId xmlns:a16="http://schemas.microsoft.com/office/drawing/2014/main" id="{CC4C0E9B-96AC-4E30-ABE4-220346FDC202}"/>
              </a:ext>
            </a:extLst>
          </p:cNvPr>
          <p:cNvSpPr>
            <a:spLocks noGrp="1"/>
          </p:cNvSpPr>
          <p:nvPr>
            <p:ph idx="1"/>
          </p:nvPr>
        </p:nvSpPr>
        <p:spPr/>
        <p:txBody>
          <a:bodyPr/>
          <a:lstStyle/>
          <a:p>
            <a:r>
              <a:rPr lang="en-US" dirty="0"/>
              <a:t>NCCER’s new branding and international initiatives have led to the use of </a:t>
            </a:r>
          </a:p>
          <a:p>
            <a:r>
              <a:rPr lang="en-US" dirty="0"/>
              <a:t>NCCER in lieu of The National Center for Construction Education and Research. </a:t>
            </a:r>
          </a:p>
          <a:p>
            <a:r>
              <a:rPr lang="en-US" dirty="0"/>
              <a:t>The same great resources and services are still available.</a:t>
            </a:r>
          </a:p>
        </p:txBody>
      </p:sp>
      <p:pic>
        <p:nvPicPr>
          <p:cNvPr id="4" name="Picture 3">
            <a:extLst>
              <a:ext uri="{FF2B5EF4-FFF2-40B4-BE49-F238E27FC236}">
                <a16:creationId xmlns:a16="http://schemas.microsoft.com/office/drawing/2014/main" id="{00BA58B2-9B41-47BB-820D-3539766E456C}"/>
              </a:ext>
            </a:extLst>
          </p:cNvPr>
          <p:cNvPicPr>
            <a:picLocks noChangeAspect="1"/>
          </p:cNvPicPr>
          <p:nvPr/>
        </p:nvPicPr>
        <p:blipFill>
          <a:blip r:embed="rId2"/>
          <a:stretch>
            <a:fillRect/>
          </a:stretch>
        </p:blipFill>
        <p:spPr>
          <a:xfrm>
            <a:off x="2275786" y="1021666"/>
            <a:ext cx="1074772" cy="1074772"/>
          </a:xfrm>
          <a:prstGeom prst="rect">
            <a:avLst/>
          </a:prstGeom>
        </p:spPr>
      </p:pic>
    </p:spTree>
    <p:extLst>
      <p:ext uri="{BB962C8B-B14F-4D97-AF65-F5344CB8AC3E}">
        <p14:creationId xmlns:p14="http://schemas.microsoft.com/office/powerpoint/2010/main" val="866347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0B110-E841-4751-8710-B6247B47CF72}"/>
              </a:ext>
            </a:extLst>
          </p:cNvPr>
          <p:cNvSpPr>
            <a:spLocks noGrp="1"/>
          </p:cNvSpPr>
          <p:nvPr>
            <p:ph type="title"/>
          </p:nvPr>
        </p:nvSpPr>
        <p:spPr/>
        <p:txBody>
          <a:bodyPr/>
          <a:lstStyle/>
          <a:p>
            <a:r>
              <a:rPr lang="en-US" dirty="0"/>
              <a:t>NCCER</a:t>
            </a:r>
          </a:p>
        </p:txBody>
      </p:sp>
      <p:sp>
        <p:nvSpPr>
          <p:cNvPr id="3" name="Content Placeholder 2">
            <a:extLst>
              <a:ext uri="{FF2B5EF4-FFF2-40B4-BE49-F238E27FC236}">
                <a16:creationId xmlns:a16="http://schemas.microsoft.com/office/drawing/2014/main" id="{CC4C0E9B-96AC-4E30-ABE4-220346FDC202}"/>
              </a:ext>
            </a:extLst>
          </p:cNvPr>
          <p:cNvSpPr>
            <a:spLocks noGrp="1"/>
          </p:cNvSpPr>
          <p:nvPr>
            <p:ph idx="1"/>
          </p:nvPr>
        </p:nvSpPr>
        <p:spPr/>
        <p:txBody>
          <a:bodyPr/>
          <a:lstStyle/>
          <a:p>
            <a:r>
              <a:rPr lang="en-US" b="1" dirty="0"/>
              <a:t>Curriculum</a:t>
            </a:r>
            <a:endParaRPr lang="en-US" dirty="0"/>
          </a:p>
          <a:p>
            <a:r>
              <a:rPr lang="en-US" dirty="0"/>
              <a:t>	NCCER offers curriculum in more than 70 craft areas.</a:t>
            </a:r>
          </a:p>
          <a:p>
            <a:endParaRPr lang="en-US" dirty="0"/>
          </a:p>
        </p:txBody>
      </p:sp>
      <p:pic>
        <p:nvPicPr>
          <p:cNvPr id="4" name="Picture 3">
            <a:extLst>
              <a:ext uri="{FF2B5EF4-FFF2-40B4-BE49-F238E27FC236}">
                <a16:creationId xmlns:a16="http://schemas.microsoft.com/office/drawing/2014/main" id="{A2F0E09F-CA91-48B5-A5B1-77FCDF6388D6}"/>
              </a:ext>
            </a:extLst>
          </p:cNvPr>
          <p:cNvPicPr>
            <a:picLocks noChangeAspect="1"/>
          </p:cNvPicPr>
          <p:nvPr/>
        </p:nvPicPr>
        <p:blipFill>
          <a:blip r:embed="rId2"/>
          <a:stretch>
            <a:fillRect/>
          </a:stretch>
        </p:blipFill>
        <p:spPr>
          <a:xfrm>
            <a:off x="2275786" y="1021666"/>
            <a:ext cx="1074772" cy="1074772"/>
          </a:xfrm>
          <a:prstGeom prst="rect">
            <a:avLst/>
          </a:prstGeom>
        </p:spPr>
      </p:pic>
    </p:spTree>
    <p:extLst>
      <p:ext uri="{BB962C8B-B14F-4D97-AF65-F5344CB8AC3E}">
        <p14:creationId xmlns:p14="http://schemas.microsoft.com/office/powerpoint/2010/main" val="2735180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0B110-E841-4751-8710-B6247B47CF72}"/>
              </a:ext>
            </a:extLst>
          </p:cNvPr>
          <p:cNvSpPr>
            <a:spLocks noGrp="1"/>
          </p:cNvSpPr>
          <p:nvPr>
            <p:ph type="title"/>
          </p:nvPr>
        </p:nvSpPr>
        <p:spPr/>
        <p:txBody>
          <a:bodyPr/>
          <a:lstStyle/>
          <a:p>
            <a:r>
              <a:rPr lang="en-US" dirty="0"/>
              <a:t>NCCER</a:t>
            </a:r>
          </a:p>
        </p:txBody>
      </p:sp>
      <p:sp>
        <p:nvSpPr>
          <p:cNvPr id="3" name="Content Placeholder 2">
            <a:extLst>
              <a:ext uri="{FF2B5EF4-FFF2-40B4-BE49-F238E27FC236}">
                <a16:creationId xmlns:a16="http://schemas.microsoft.com/office/drawing/2014/main" id="{CC4C0E9B-96AC-4E30-ABE4-220346FDC202}"/>
              </a:ext>
            </a:extLst>
          </p:cNvPr>
          <p:cNvSpPr>
            <a:spLocks noGrp="1"/>
          </p:cNvSpPr>
          <p:nvPr>
            <p:ph idx="1"/>
          </p:nvPr>
        </p:nvSpPr>
        <p:spPr/>
        <p:txBody>
          <a:bodyPr/>
          <a:lstStyle/>
          <a:p>
            <a:r>
              <a:rPr lang="en-US" b="1" dirty="0"/>
              <a:t>NCCER MISSION &amp; VISION</a:t>
            </a:r>
            <a:endParaRPr lang="en-US" dirty="0"/>
          </a:p>
          <a:p>
            <a:r>
              <a:rPr lang="en-US" dirty="0"/>
              <a:t>Our mission is to build a safe, productive and sustainable workforce of craft professionals.</a:t>
            </a:r>
          </a:p>
          <a:p>
            <a:r>
              <a:rPr lang="en-US" dirty="0"/>
              <a:t>Our vision is to be universally recognized by industry and government as the training, assessment, certification and career development standard for construction and maintenance craft professionals.</a:t>
            </a:r>
          </a:p>
          <a:p>
            <a:endParaRPr lang="en-US" dirty="0"/>
          </a:p>
        </p:txBody>
      </p:sp>
      <p:pic>
        <p:nvPicPr>
          <p:cNvPr id="4" name="Picture 3">
            <a:extLst>
              <a:ext uri="{FF2B5EF4-FFF2-40B4-BE49-F238E27FC236}">
                <a16:creationId xmlns:a16="http://schemas.microsoft.com/office/drawing/2014/main" id="{3F7456E8-DA7A-4DAA-A26B-8C3EC24DBFE3}"/>
              </a:ext>
            </a:extLst>
          </p:cNvPr>
          <p:cNvPicPr>
            <a:picLocks noChangeAspect="1"/>
          </p:cNvPicPr>
          <p:nvPr/>
        </p:nvPicPr>
        <p:blipFill>
          <a:blip r:embed="rId2"/>
          <a:stretch>
            <a:fillRect/>
          </a:stretch>
        </p:blipFill>
        <p:spPr>
          <a:xfrm>
            <a:off x="2275786" y="1021666"/>
            <a:ext cx="1074772" cy="1074772"/>
          </a:xfrm>
          <a:prstGeom prst="rect">
            <a:avLst/>
          </a:prstGeom>
        </p:spPr>
      </p:pic>
    </p:spTree>
    <p:extLst>
      <p:ext uri="{BB962C8B-B14F-4D97-AF65-F5344CB8AC3E}">
        <p14:creationId xmlns:p14="http://schemas.microsoft.com/office/powerpoint/2010/main" val="3930786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0B110-E841-4751-8710-B6247B47CF72}"/>
              </a:ext>
            </a:extLst>
          </p:cNvPr>
          <p:cNvSpPr>
            <a:spLocks noGrp="1"/>
          </p:cNvSpPr>
          <p:nvPr>
            <p:ph type="title"/>
          </p:nvPr>
        </p:nvSpPr>
        <p:spPr/>
        <p:txBody>
          <a:bodyPr/>
          <a:lstStyle/>
          <a:p>
            <a:r>
              <a:rPr lang="en-US" dirty="0"/>
              <a:t>NCCER Core Values</a:t>
            </a:r>
          </a:p>
        </p:txBody>
      </p:sp>
      <p:sp>
        <p:nvSpPr>
          <p:cNvPr id="3" name="Content Placeholder 2">
            <a:extLst>
              <a:ext uri="{FF2B5EF4-FFF2-40B4-BE49-F238E27FC236}">
                <a16:creationId xmlns:a16="http://schemas.microsoft.com/office/drawing/2014/main" id="{CC4C0E9B-96AC-4E30-ABE4-220346FDC202}"/>
              </a:ext>
            </a:extLst>
          </p:cNvPr>
          <p:cNvSpPr>
            <a:spLocks noGrp="1"/>
          </p:cNvSpPr>
          <p:nvPr>
            <p:ph idx="1"/>
          </p:nvPr>
        </p:nvSpPr>
        <p:spPr/>
        <p:txBody>
          <a:bodyPr>
            <a:normAutofit/>
          </a:bodyPr>
          <a:lstStyle/>
          <a:p>
            <a:r>
              <a:rPr lang="en-US" dirty="0"/>
              <a:t>The following principles have been ingrained into NCCER since our founding in 1996, and as we work toward achieving our mission and vision, NCCER will continue to apply these values in all of our activities.</a:t>
            </a:r>
          </a:p>
          <a:p>
            <a:endParaRPr lang="en-US" dirty="0"/>
          </a:p>
        </p:txBody>
      </p:sp>
      <p:pic>
        <p:nvPicPr>
          <p:cNvPr id="4" name="Picture 3">
            <a:extLst>
              <a:ext uri="{FF2B5EF4-FFF2-40B4-BE49-F238E27FC236}">
                <a16:creationId xmlns:a16="http://schemas.microsoft.com/office/drawing/2014/main" id="{8B53A27D-A9C1-40BE-9570-E63D45DDA746}"/>
              </a:ext>
            </a:extLst>
          </p:cNvPr>
          <p:cNvPicPr>
            <a:picLocks noChangeAspect="1"/>
          </p:cNvPicPr>
          <p:nvPr/>
        </p:nvPicPr>
        <p:blipFill>
          <a:blip r:embed="rId2"/>
          <a:stretch>
            <a:fillRect/>
          </a:stretch>
        </p:blipFill>
        <p:spPr>
          <a:xfrm>
            <a:off x="2275786" y="1021666"/>
            <a:ext cx="1074772" cy="1074772"/>
          </a:xfrm>
          <a:prstGeom prst="rect">
            <a:avLst/>
          </a:prstGeom>
        </p:spPr>
      </p:pic>
    </p:spTree>
    <p:extLst>
      <p:ext uri="{BB962C8B-B14F-4D97-AF65-F5344CB8AC3E}">
        <p14:creationId xmlns:p14="http://schemas.microsoft.com/office/powerpoint/2010/main" val="451959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0B110-E841-4751-8710-B6247B47CF72}"/>
              </a:ext>
            </a:extLst>
          </p:cNvPr>
          <p:cNvSpPr>
            <a:spLocks noGrp="1"/>
          </p:cNvSpPr>
          <p:nvPr>
            <p:ph type="title"/>
          </p:nvPr>
        </p:nvSpPr>
        <p:spPr/>
        <p:txBody>
          <a:bodyPr/>
          <a:lstStyle/>
          <a:p>
            <a:r>
              <a:rPr lang="en-US" dirty="0"/>
              <a:t>NCCER Core Values</a:t>
            </a:r>
          </a:p>
        </p:txBody>
      </p:sp>
      <p:sp>
        <p:nvSpPr>
          <p:cNvPr id="3" name="Content Placeholder 2">
            <a:extLst>
              <a:ext uri="{FF2B5EF4-FFF2-40B4-BE49-F238E27FC236}">
                <a16:creationId xmlns:a16="http://schemas.microsoft.com/office/drawing/2014/main" id="{CC4C0E9B-96AC-4E30-ABE4-220346FDC202}"/>
              </a:ext>
            </a:extLst>
          </p:cNvPr>
          <p:cNvSpPr>
            <a:spLocks noGrp="1"/>
          </p:cNvSpPr>
          <p:nvPr>
            <p:ph idx="1"/>
          </p:nvPr>
        </p:nvSpPr>
        <p:spPr/>
        <p:txBody>
          <a:bodyPr>
            <a:normAutofit/>
          </a:bodyPr>
          <a:lstStyle/>
          <a:p>
            <a:pPr lvl="0"/>
            <a:r>
              <a:rPr lang="en-US" b="1" dirty="0"/>
              <a:t>Integrity: </a:t>
            </a:r>
          </a:p>
          <a:p>
            <a:pPr lvl="1"/>
            <a:r>
              <a:rPr lang="en-US" dirty="0"/>
              <a:t>to maintain the trust of the industry by always doing what is right.</a:t>
            </a:r>
          </a:p>
          <a:p>
            <a:endParaRPr lang="en-US" dirty="0"/>
          </a:p>
        </p:txBody>
      </p:sp>
      <p:pic>
        <p:nvPicPr>
          <p:cNvPr id="4" name="Picture 3">
            <a:extLst>
              <a:ext uri="{FF2B5EF4-FFF2-40B4-BE49-F238E27FC236}">
                <a16:creationId xmlns:a16="http://schemas.microsoft.com/office/drawing/2014/main" id="{C7A30266-5290-492B-B07B-DE7DFBE02731}"/>
              </a:ext>
            </a:extLst>
          </p:cNvPr>
          <p:cNvPicPr>
            <a:picLocks noChangeAspect="1"/>
          </p:cNvPicPr>
          <p:nvPr/>
        </p:nvPicPr>
        <p:blipFill>
          <a:blip r:embed="rId2"/>
          <a:stretch>
            <a:fillRect/>
          </a:stretch>
        </p:blipFill>
        <p:spPr>
          <a:xfrm>
            <a:off x="2275786" y="1021666"/>
            <a:ext cx="1074772" cy="1074772"/>
          </a:xfrm>
          <a:prstGeom prst="rect">
            <a:avLst/>
          </a:prstGeom>
        </p:spPr>
      </p:pic>
    </p:spTree>
    <p:extLst>
      <p:ext uri="{BB962C8B-B14F-4D97-AF65-F5344CB8AC3E}">
        <p14:creationId xmlns:p14="http://schemas.microsoft.com/office/powerpoint/2010/main" val="3056281079"/>
      </p:ext>
    </p:extLst>
  </p:cSld>
  <p:clrMapOvr>
    <a:masterClrMapping/>
  </p:clrMapOvr>
</p:sld>
</file>

<file path=ppt/theme/theme1.xml><?xml version="1.0" encoding="utf-8"?>
<a:theme xmlns:a="http://schemas.openxmlformats.org/drawingml/2006/main" name="Parcel">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
  <TotalTime>18</TotalTime>
  <Words>413</Words>
  <Application>Microsoft Office PowerPoint</Application>
  <PresentationFormat>Widescreen</PresentationFormat>
  <Paragraphs>51</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Gill Sans MT</vt:lpstr>
      <vt:lpstr>Parcel</vt:lpstr>
      <vt:lpstr>NCCER</vt:lpstr>
      <vt:lpstr>NCCER</vt:lpstr>
      <vt:lpstr>NCCER</vt:lpstr>
      <vt:lpstr>NCCER</vt:lpstr>
      <vt:lpstr>NCCER</vt:lpstr>
      <vt:lpstr>NCCER</vt:lpstr>
      <vt:lpstr>NCCER</vt:lpstr>
      <vt:lpstr>NCCER Core Values</vt:lpstr>
      <vt:lpstr>NCCER Core Values</vt:lpstr>
      <vt:lpstr>NCCER Core Values</vt:lpstr>
      <vt:lpstr>NCCER Core Values</vt:lpstr>
      <vt:lpstr>NCCER Core Values</vt:lpstr>
      <vt:lpstr>NCCER Core Values</vt:lpstr>
      <vt:lpstr>NCCER Core Values</vt:lpstr>
      <vt:lpstr>NCCER Core Values</vt:lpstr>
      <vt:lpstr>NCCER Core Values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NCCER</dc:title>
  <dc:creator>ANN E ARGODALE</dc:creator>
  <cp:lastModifiedBy>ANN E ARGODALE</cp:lastModifiedBy>
  <cp:revision>3</cp:revision>
  <dcterms:created xsi:type="dcterms:W3CDTF">2019-08-14T13:44:56Z</dcterms:created>
  <dcterms:modified xsi:type="dcterms:W3CDTF">2019-08-14T22:07:33Z</dcterms:modified>
</cp:coreProperties>
</file>