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6"/>
  </p:notesMasterIdLst>
  <p:sldIdLst>
    <p:sldId id="256" r:id="rId2"/>
    <p:sldId id="257" r:id="rId3"/>
    <p:sldId id="258" r:id="rId4"/>
    <p:sldId id="261" r:id="rId5"/>
    <p:sldId id="259" r:id="rId6"/>
    <p:sldId id="263" r:id="rId7"/>
    <p:sldId id="264" r:id="rId8"/>
    <p:sldId id="262" r:id="rId9"/>
    <p:sldId id="265" r:id="rId10"/>
    <p:sldId id="266" r:id="rId11"/>
    <p:sldId id="267" r:id="rId12"/>
    <p:sldId id="268" r:id="rId13"/>
    <p:sldId id="269" r:id="rId14"/>
    <p:sldId id="270" r:id="rId15"/>
    <p:sldId id="271" r:id="rId16"/>
    <p:sldId id="273" r:id="rId17"/>
    <p:sldId id="274" r:id="rId18"/>
    <p:sldId id="275" r:id="rId19"/>
    <p:sldId id="299" r:id="rId20"/>
    <p:sldId id="272" r:id="rId21"/>
    <p:sldId id="300" r:id="rId22"/>
    <p:sldId id="277" r:id="rId23"/>
    <p:sldId id="276" r:id="rId24"/>
    <p:sldId id="278" r:id="rId25"/>
    <p:sldId id="280" r:id="rId26"/>
    <p:sldId id="279"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460" autoAdjust="0"/>
  </p:normalViewPr>
  <p:slideViewPr>
    <p:cSldViewPr>
      <p:cViewPr varScale="1">
        <p:scale>
          <a:sx n="66" d="100"/>
          <a:sy n="66" d="100"/>
        </p:scale>
        <p:origin x="-114" y="-21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EE16298D-11F2-4E90-BDC7-DBBD9ED5F154}" type="datetimeFigureOut">
              <a:rPr lang="en-US"/>
              <a:pPr>
                <a:defRPr/>
              </a:pPr>
              <a:t>11/24/2009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B69CE751-D3F5-4698-B951-50F99B31AA3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09C405F-2AD7-4680-97D1-B98D950E1493}" type="slidenum">
              <a:rPr lang="en-US"/>
              <a:pPr fontAlgn="base">
                <a:spcBef>
                  <a:spcPct val="0"/>
                </a:spcBef>
                <a:spcAft>
                  <a:spcPct val="0"/>
                </a:spcAft>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0418" name="Freeform 2"/>
          <p:cNvSpPr>
            <a:spLocks/>
          </p:cNvSpPr>
          <p:nvPr/>
        </p:nvSpPr>
        <p:spPr bwMode="blackWhite">
          <a:xfrm>
            <a:off x="20638" y="12700"/>
            <a:ext cx="8896350" cy="6780213"/>
          </a:xfrm>
          <a:custGeom>
            <a:avLst/>
            <a:gdLst/>
            <a:ahLst/>
            <a:cxnLst>
              <a:cxn ang="0">
                <a:pos x="2822" y="0"/>
              </a:cxn>
              <a:cxn ang="0">
                <a:pos x="0" y="975"/>
              </a:cxn>
              <a:cxn ang="0">
                <a:pos x="2169" y="3619"/>
              </a:cxn>
              <a:cxn ang="0">
                <a:pos x="3985" y="1125"/>
              </a:cxn>
              <a:cxn ang="0">
                <a:pos x="2822" y="0"/>
              </a:cxn>
              <a:cxn ang="0">
                <a:pos x="2822" y="0"/>
              </a:cxn>
            </a:cxnLst>
            <a:rect l="0" t="0" r="r" b="b"/>
            <a:pathLst>
              <a:path w="3985" h="3619">
                <a:moveTo>
                  <a:pt x="2822" y="0"/>
                </a:moveTo>
                <a:lnTo>
                  <a:pt x="0" y="975"/>
                </a:lnTo>
                <a:lnTo>
                  <a:pt x="2169" y="3619"/>
                </a:lnTo>
                <a:lnTo>
                  <a:pt x="3985" y="1125"/>
                </a:lnTo>
                <a:lnTo>
                  <a:pt x="2822" y="0"/>
                </a:lnTo>
                <a:lnTo>
                  <a:pt x="2822" y="0"/>
                </a:lnTo>
                <a:close/>
              </a:path>
            </a:pathLst>
          </a:custGeom>
          <a:solidFill>
            <a:schemeClr val="accent1"/>
          </a:solidFill>
          <a:ln w="9525">
            <a:noFill/>
            <a:round/>
            <a:headEnd/>
            <a:tailEnd/>
          </a:ln>
        </p:spPr>
        <p:txBody>
          <a:bodyPr/>
          <a:lstStyle/>
          <a:p>
            <a:endParaRPr lang="en-US"/>
          </a:p>
        </p:txBody>
      </p:sp>
      <p:sp>
        <p:nvSpPr>
          <p:cNvPr id="60419" name="Rectangle 3"/>
          <p:cNvSpPr>
            <a:spLocks noGrp="1" noChangeArrowheads="1"/>
          </p:cNvSpPr>
          <p:nvPr>
            <p:ph type="ctrTitle"/>
          </p:nvPr>
        </p:nvSpPr>
        <p:spPr>
          <a:xfrm>
            <a:off x="1371600" y="1511300"/>
            <a:ext cx="6400800" cy="2273300"/>
          </a:xfrm>
          <a:effectLst>
            <a:outerShdw dist="45791" dir="2021404" algn="ctr" rotWithShape="0">
              <a:schemeClr val="bg2"/>
            </a:outerShdw>
          </a:effectLst>
        </p:spPr>
        <p:txBody>
          <a:bodyPr/>
          <a:lstStyle>
            <a:lvl1pPr>
              <a:defRPr>
                <a:solidFill>
                  <a:schemeClr val="tx2"/>
                </a:solidFill>
                <a:effectLst>
                  <a:outerShdw blurRad="38100" dist="38100" dir="2700000" algn="tl">
                    <a:srgbClr val="C0C0C0"/>
                  </a:outerShdw>
                </a:effectLst>
              </a:defRPr>
            </a:lvl1pPr>
          </a:lstStyle>
          <a:p>
            <a:r>
              <a:rPr lang="en-US"/>
              <a:t>Click to edit Master title style</a:t>
            </a:r>
          </a:p>
        </p:txBody>
      </p:sp>
      <p:sp>
        <p:nvSpPr>
          <p:cNvPr id="60420"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r>
              <a:rPr lang="en-US"/>
              <a:t>Click to edit Master subtitle style</a:t>
            </a:r>
          </a:p>
        </p:txBody>
      </p:sp>
      <p:sp>
        <p:nvSpPr>
          <p:cNvPr id="60421" name="Rectangle 5"/>
          <p:cNvSpPr>
            <a:spLocks noGrp="1" noChangeArrowheads="1"/>
          </p:cNvSpPr>
          <p:nvPr>
            <p:ph type="dt" sz="half" idx="2"/>
          </p:nvPr>
        </p:nvSpPr>
        <p:spPr>
          <a:xfrm>
            <a:off x="685800" y="6248400"/>
            <a:ext cx="1905000" cy="457200"/>
          </a:xfrm>
        </p:spPr>
        <p:txBody>
          <a:bodyPr/>
          <a:lstStyle>
            <a:lvl1pPr>
              <a:defRPr/>
            </a:lvl1pPr>
          </a:lstStyle>
          <a:p>
            <a:fld id="{8DAD58C7-5DCC-4A71-A365-AA59D2B282A9}" type="datetimeFigureOut">
              <a:rPr lang="en-US"/>
              <a:pPr/>
              <a:t>11/24/2009</a:t>
            </a:fld>
            <a:endParaRPr lang="en-US"/>
          </a:p>
        </p:txBody>
      </p:sp>
      <p:sp>
        <p:nvSpPr>
          <p:cNvPr id="60422" name="Rectangle 6"/>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60423" name="Rectangle 7"/>
          <p:cNvSpPr>
            <a:spLocks noGrp="1" noChangeArrowheads="1"/>
          </p:cNvSpPr>
          <p:nvPr>
            <p:ph type="sldNum" sz="quarter" idx="4"/>
          </p:nvPr>
        </p:nvSpPr>
        <p:spPr>
          <a:xfrm>
            <a:off x="6553200" y="6248400"/>
            <a:ext cx="1905000" cy="457200"/>
          </a:xfrm>
        </p:spPr>
        <p:txBody>
          <a:bodyPr/>
          <a:lstStyle>
            <a:lvl1pPr>
              <a:defRPr/>
            </a:lvl1pPr>
          </a:lstStyle>
          <a:p>
            <a:fld id="{0E0988EA-2575-49F7-8695-C8047A9002F0}" type="slidenum">
              <a:rPr lang="en-US"/>
              <a:pPr/>
              <a:t>‹#›</a:t>
            </a:fld>
            <a:endParaRPr lang="en-US"/>
          </a:p>
        </p:txBody>
      </p:sp>
      <p:grpSp>
        <p:nvGrpSpPr>
          <p:cNvPr id="60424" name="Group 8"/>
          <p:cNvGrpSpPr>
            <a:grpSpLocks/>
          </p:cNvGrpSpPr>
          <p:nvPr/>
        </p:nvGrpSpPr>
        <p:grpSpPr bwMode="auto">
          <a:xfrm>
            <a:off x="195263" y="234950"/>
            <a:ext cx="3787775" cy="1778000"/>
            <a:chOff x="123" y="148"/>
            <a:chExt cx="2386" cy="1120"/>
          </a:xfrm>
        </p:grpSpPr>
        <p:sp>
          <p:nvSpPr>
            <p:cNvPr id="60425" name="Freeform 9"/>
            <p:cNvSpPr>
              <a:spLocks/>
            </p:cNvSpPr>
            <p:nvPr userDrawn="1"/>
          </p:nvSpPr>
          <p:spPr bwMode="auto">
            <a:xfrm>
              <a:off x="177" y="177"/>
              <a:ext cx="2250" cy="1017"/>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endParaRPr lang="en-US"/>
            </a:p>
          </p:txBody>
        </p:sp>
        <p:sp>
          <p:nvSpPr>
            <p:cNvPr id="60426" name="Freeform 10"/>
            <p:cNvSpPr>
              <a:spLocks/>
            </p:cNvSpPr>
            <p:nvPr userDrawn="1"/>
          </p:nvSpPr>
          <p:spPr bwMode="auto">
            <a:xfrm>
              <a:off x="166" y="261"/>
              <a:ext cx="2244" cy="1007"/>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endParaRPr lang="en-US"/>
            </a:p>
          </p:txBody>
        </p:sp>
        <p:sp>
          <p:nvSpPr>
            <p:cNvPr id="60427" name="Freeform 11"/>
            <p:cNvSpPr>
              <a:spLocks/>
            </p:cNvSpPr>
            <p:nvPr userDrawn="1"/>
          </p:nvSpPr>
          <p:spPr bwMode="auto">
            <a:xfrm>
              <a:off x="474" y="344"/>
              <a:ext cx="1488" cy="919"/>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endParaRPr lang="en-US"/>
            </a:p>
          </p:txBody>
        </p:sp>
        <p:grpSp>
          <p:nvGrpSpPr>
            <p:cNvPr id="60428" name="Group 12"/>
            <p:cNvGrpSpPr>
              <a:grpSpLocks/>
            </p:cNvGrpSpPr>
            <p:nvPr userDrawn="1"/>
          </p:nvGrpSpPr>
          <p:grpSpPr bwMode="auto">
            <a:xfrm>
              <a:off x="123" y="148"/>
              <a:ext cx="2386" cy="1081"/>
              <a:chOff x="123" y="148"/>
              <a:chExt cx="2386" cy="1081"/>
            </a:xfrm>
          </p:grpSpPr>
          <p:sp>
            <p:nvSpPr>
              <p:cNvPr id="60429" name="Freeform 13"/>
              <p:cNvSpPr>
                <a:spLocks/>
              </p:cNvSpPr>
              <p:nvPr userDrawn="1"/>
            </p:nvSpPr>
            <p:spPr bwMode="auto">
              <a:xfrm>
                <a:off x="2005" y="934"/>
                <a:ext cx="212" cy="214"/>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endParaRPr lang="en-US"/>
              </a:p>
            </p:txBody>
          </p:sp>
          <p:sp>
            <p:nvSpPr>
              <p:cNvPr id="60430" name="Freeform 14"/>
              <p:cNvSpPr>
                <a:spLocks/>
              </p:cNvSpPr>
              <p:nvPr userDrawn="1"/>
            </p:nvSpPr>
            <p:spPr bwMode="auto">
              <a:xfrm>
                <a:off x="123" y="148"/>
                <a:ext cx="2386" cy="108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endParaRPr lang="en-US"/>
              </a:p>
            </p:txBody>
          </p:sp>
          <p:sp>
            <p:nvSpPr>
              <p:cNvPr id="60431" name="Freeform 15"/>
              <p:cNvSpPr>
                <a:spLocks/>
              </p:cNvSpPr>
              <p:nvPr userDrawn="1"/>
            </p:nvSpPr>
            <p:spPr bwMode="auto">
              <a:xfrm>
                <a:off x="324" y="158"/>
                <a:ext cx="1686" cy="614"/>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endParaRPr lang="en-US"/>
              </a:p>
            </p:txBody>
          </p:sp>
          <p:sp>
            <p:nvSpPr>
              <p:cNvPr id="60432" name="Freeform 16"/>
              <p:cNvSpPr>
                <a:spLocks/>
              </p:cNvSpPr>
              <p:nvPr userDrawn="1"/>
            </p:nvSpPr>
            <p:spPr bwMode="auto">
              <a:xfrm>
                <a:off x="409" y="251"/>
                <a:ext cx="227" cy="410"/>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endParaRPr lang="en-US"/>
              </a:p>
            </p:txBody>
          </p:sp>
          <p:sp>
            <p:nvSpPr>
              <p:cNvPr id="60433" name="Freeform 17"/>
              <p:cNvSpPr>
                <a:spLocks/>
              </p:cNvSpPr>
              <p:nvPr userDrawn="1"/>
            </p:nvSpPr>
            <p:spPr bwMode="auto">
              <a:xfrm>
                <a:off x="846" y="536"/>
                <a:ext cx="691" cy="36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endParaRPr lang="en-US"/>
              </a:p>
            </p:txBody>
          </p:sp>
        </p:grpSp>
      </p:grpSp>
      <p:grpSp>
        <p:nvGrpSpPr>
          <p:cNvPr id="60434" name="Group 18"/>
          <p:cNvGrpSpPr>
            <a:grpSpLocks/>
          </p:cNvGrpSpPr>
          <p:nvPr/>
        </p:nvGrpSpPr>
        <p:grpSpPr bwMode="auto">
          <a:xfrm>
            <a:off x="7915275" y="4368800"/>
            <a:ext cx="742950" cy="1058863"/>
            <a:chOff x="4986" y="2752"/>
            <a:chExt cx="468" cy="667"/>
          </a:xfrm>
        </p:grpSpPr>
        <p:sp>
          <p:nvSpPr>
            <p:cNvPr id="60435" name="Freeform 19"/>
            <p:cNvSpPr>
              <a:spLocks/>
            </p:cNvSpPr>
            <p:nvPr userDrawn="1"/>
          </p:nvSpPr>
          <p:spPr bwMode="auto">
            <a:xfrm rot="7320404">
              <a:off x="4909" y="2936"/>
              <a:ext cx="629" cy="293"/>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endParaRPr lang="en-US"/>
            </a:p>
          </p:txBody>
        </p:sp>
        <p:sp>
          <p:nvSpPr>
            <p:cNvPr id="60436" name="Freeform 20"/>
            <p:cNvSpPr>
              <a:spLocks/>
            </p:cNvSpPr>
            <p:nvPr userDrawn="1"/>
          </p:nvSpPr>
          <p:spPr bwMode="auto">
            <a:xfrm rot="7320404">
              <a:off x="4893" y="2923"/>
              <a:ext cx="627" cy="29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folHlink"/>
            </a:solidFill>
            <a:ln w="9525">
              <a:noFill/>
              <a:round/>
              <a:headEnd/>
              <a:tailEnd/>
            </a:ln>
          </p:spPr>
          <p:txBody>
            <a:bodyPr/>
            <a:lstStyle/>
            <a:p>
              <a:endParaRPr lang="en-US"/>
            </a:p>
          </p:txBody>
        </p:sp>
        <p:sp>
          <p:nvSpPr>
            <p:cNvPr id="60437" name="Freeform 21"/>
            <p:cNvSpPr>
              <a:spLocks/>
            </p:cNvSpPr>
            <p:nvPr userDrawn="1"/>
          </p:nvSpPr>
          <p:spPr bwMode="auto">
            <a:xfrm rot="7320404">
              <a:off x="5000" y="2912"/>
              <a:ext cx="416" cy="265"/>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endParaRPr lang="en-US"/>
            </a:p>
          </p:txBody>
        </p:sp>
        <p:grpSp>
          <p:nvGrpSpPr>
            <p:cNvPr id="60438" name="Group 22"/>
            <p:cNvGrpSpPr>
              <a:grpSpLocks/>
            </p:cNvGrpSpPr>
            <p:nvPr userDrawn="1"/>
          </p:nvGrpSpPr>
          <p:grpSpPr bwMode="auto">
            <a:xfrm>
              <a:off x="4986" y="2752"/>
              <a:ext cx="468" cy="667"/>
              <a:chOff x="4986" y="2752"/>
              <a:chExt cx="468" cy="667"/>
            </a:xfrm>
          </p:grpSpPr>
          <p:sp>
            <p:nvSpPr>
              <p:cNvPr id="60439" name="Freeform 23"/>
              <p:cNvSpPr>
                <a:spLocks/>
              </p:cNvSpPr>
              <p:nvPr userDrawn="1"/>
            </p:nvSpPr>
            <p:spPr bwMode="auto">
              <a:xfrm rot="7320404">
                <a:off x="4987" y="3190"/>
                <a:ext cx="59" cy="61"/>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endParaRPr lang="en-US"/>
              </a:p>
            </p:txBody>
          </p:sp>
          <p:sp>
            <p:nvSpPr>
              <p:cNvPr id="60440" name="Freeform 24"/>
              <p:cNvSpPr>
                <a:spLocks/>
              </p:cNvSpPr>
              <p:nvPr userDrawn="1"/>
            </p:nvSpPr>
            <p:spPr bwMode="auto">
              <a:xfrm rot="7320404">
                <a:off x="4887" y="2930"/>
                <a:ext cx="667" cy="31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endParaRPr lang="en-US"/>
              </a:p>
            </p:txBody>
          </p:sp>
          <p:sp>
            <p:nvSpPr>
              <p:cNvPr id="60441" name="Freeform 25"/>
              <p:cNvSpPr>
                <a:spLocks/>
              </p:cNvSpPr>
              <p:nvPr userDrawn="1"/>
            </p:nvSpPr>
            <p:spPr bwMode="auto">
              <a:xfrm rot="7320404">
                <a:off x="5062" y="2997"/>
                <a:ext cx="472" cy="176"/>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endParaRPr lang="en-US"/>
              </a:p>
            </p:txBody>
          </p:sp>
          <p:sp>
            <p:nvSpPr>
              <p:cNvPr id="60442" name="Freeform 26"/>
              <p:cNvSpPr>
                <a:spLocks/>
              </p:cNvSpPr>
              <p:nvPr userDrawn="1"/>
            </p:nvSpPr>
            <p:spPr bwMode="auto">
              <a:xfrm rot="7320404">
                <a:off x="5363" y="2874"/>
                <a:ext cx="63" cy="118"/>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endParaRPr lang="en-US"/>
              </a:p>
            </p:txBody>
          </p:sp>
          <p:sp>
            <p:nvSpPr>
              <p:cNvPr id="60443" name="Freeform 27"/>
              <p:cNvSpPr>
                <a:spLocks/>
              </p:cNvSpPr>
              <p:nvPr userDrawn="1"/>
            </p:nvSpPr>
            <p:spPr bwMode="auto">
              <a:xfrm rot="7320404">
                <a:off x="5136" y="3000"/>
                <a:ext cx="193" cy="10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endParaRPr lang="en-US"/>
              </a:p>
            </p:txBody>
          </p:sp>
        </p:grpSp>
      </p:grpSp>
      <p:sp>
        <p:nvSpPr>
          <p:cNvPr id="60444" name="Freeform 28"/>
          <p:cNvSpPr>
            <a:spLocks/>
          </p:cNvSpPr>
          <p:nvPr/>
        </p:nvSpPr>
        <p:spPr bwMode="auto">
          <a:xfrm>
            <a:off x="901700" y="5054600"/>
            <a:ext cx="6807200" cy="728663"/>
          </a:xfrm>
          <a:custGeom>
            <a:avLst/>
            <a:gdLst/>
            <a:ahLst/>
            <a:cxnLst>
              <a:cxn ang="0">
                <a:pos x="0" y="0"/>
              </a:cxn>
              <a:cxn ang="0">
                <a:pos x="816" y="256"/>
              </a:cxn>
              <a:cxn ang="0">
                <a:pos x="1560" y="144"/>
              </a:cxn>
              <a:cxn ang="0">
                <a:pos x="1856" y="376"/>
              </a:cxn>
              <a:cxn ang="0">
                <a:pos x="2344" y="152"/>
              </a:cxn>
              <a:cxn ang="0">
                <a:pos x="3536" y="456"/>
              </a:cxn>
              <a:cxn ang="0">
                <a:pos x="4288" y="136"/>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p:spPr>
        <p:txBody>
          <a:bodyPr/>
          <a:lstStyle/>
          <a:p>
            <a:endParaRPr lang="en-US"/>
          </a:p>
        </p:txBody>
      </p:sp>
      <p:sp>
        <p:nvSpPr>
          <p:cNvPr id="60445" name="Freeform 29"/>
          <p:cNvSpPr>
            <a:spLocks/>
          </p:cNvSpPr>
          <p:nvPr/>
        </p:nvSpPr>
        <p:spPr bwMode="auto">
          <a:xfrm>
            <a:off x="4076700" y="1930400"/>
            <a:ext cx="889000" cy="381000"/>
          </a:xfrm>
          <a:custGeom>
            <a:avLst/>
            <a:gdLst/>
            <a:ahLst/>
            <a:cxnLst>
              <a:cxn ang="0">
                <a:pos x="0" y="32"/>
              </a:cxn>
              <a:cxn ang="0">
                <a:pos x="280" y="144"/>
              </a:cxn>
              <a:cxn ang="0">
                <a:pos x="448" y="16"/>
              </a:cxn>
              <a:cxn ang="0">
                <a:pos x="560" y="240"/>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4BCF2602-40B2-437B-9F08-86F212197C70}" type="datetimeFigureOut">
              <a:rPr lang="en-US"/>
              <a:pPr/>
              <a:t>11/24/2009</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E9C2F86-BD03-490E-B8B9-56C8F4435F2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152400"/>
            <a:ext cx="1924050" cy="533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52400"/>
            <a:ext cx="5619750" cy="533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4B8F2E9D-0D7E-4276-A11F-5F6479A7B86D}" type="datetimeFigureOut">
              <a:rPr lang="en-US"/>
              <a:pPr/>
              <a:t>11/24/2009</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9F81E6C-4BA3-4055-8B0D-6E368C19207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B2382F4C-7956-4369-B5F5-6BA9248C5FF1}" type="datetimeFigureOut">
              <a:rPr lang="en-US"/>
              <a:pPr/>
              <a:t>11/24/2009</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8B7A9AC-11A6-46B6-8488-A6C854C3600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5F78C02D-AB08-4FD4-9F04-702B660A3A79}" type="datetimeFigureOut">
              <a:rPr lang="en-US"/>
              <a:pPr/>
              <a:t>11/24/2009</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0CABE68-D47C-40B5-91F4-CFD35373B31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06C12499-A83C-404B-A957-8E98B59D9913}" type="datetimeFigureOut">
              <a:rPr lang="en-US"/>
              <a:pPr/>
              <a:t>11/24/2009</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649511C-C485-43CF-86F2-D8A53F7EC73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A897A64F-BC4E-43DB-8D2D-F17B453404F5}" type="datetimeFigureOut">
              <a:rPr lang="en-US"/>
              <a:pPr/>
              <a:t>11/24/2009</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4BD93D5-1828-454A-9D7A-CE765831711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5B4D25E0-50D4-4058-885C-9FF606D7DFC8}" type="datetimeFigureOut">
              <a:rPr lang="en-US"/>
              <a:pPr/>
              <a:t>11/24/2009</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6106082-1761-480A-9785-6F31EE58E0E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F676DE92-31BE-4C25-B1D8-6D9CE18CE2D2}" type="datetimeFigureOut">
              <a:rPr lang="en-US"/>
              <a:pPr/>
              <a:t>11/24/2009</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EBBB0D6-04E9-49FF-90C7-70F1FC5E939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C9840630-9987-4514-AC9C-984C44DBCC00}" type="datetimeFigureOut">
              <a:rPr lang="en-US"/>
              <a:pPr/>
              <a:t>11/24/2009</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4ECF439-CE45-4C3E-A765-DAEDAA6FE1F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E77096EB-2403-44B9-9632-E68D0A583F69}" type="datetimeFigureOut">
              <a:rPr lang="en-US"/>
              <a:pPr/>
              <a:t>11/24/2009</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EFFDB54-3437-4E7D-A71F-5A2B15D09FF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Freeform 2"/>
          <p:cNvSpPr>
            <a:spLocks/>
          </p:cNvSpPr>
          <p:nvPr/>
        </p:nvSpPr>
        <p:spPr bwMode="auto">
          <a:xfrm rot="-3172564">
            <a:off x="7777957" y="-15081"/>
            <a:ext cx="1162050" cy="2084387"/>
          </a:xfrm>
          <a:custGeom>
            <a:avLst/>
            <a:gdLst/>
            <a:ahLst/>
            <a:cxnLst>
              <a:cxn ang="0">
                <a:pos x="2903" y="433"/>
              </a:cxn>
              <a:cxn ang="0">
                <a:pos x="2565" y="80"/>
              </a:cxn>
              <a:cxn ang="0">
                <a:pos x="2241" y="0"/>
              </a:cxn>
              <a:cxn ang="0">
                <a:pos x="110" y="2811"/>
              </a:cxn>
              <a:cxn ang="0">
                <a:pos x="110" y="3228"/>
              </a:cxn>
              <a:cxn ang="0">
                <a:pos x="0" y="3631"/>
              </a:cxn>
              <a:cxn ang="0">
                <a:pos x="72" y="3686"/>
              </a:cxn>
              <a:cxn ang="0">
                <a:pos x="441" y="3355"/>
              </a:cxn>
              <a:cxn ang="0">
                <a:pos x="740" y="3228"/>
              </a:cxn>
              <a:cxn ang="0">
                <a:pos x="2903" y="433"/>
              </a:cxn>
              <a:cxn ang="0">
                <a:pos x="2903" y="433"/>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close/>
              </a:path>
            </a:pathLst>
          </a:custGeom>
          <a:solidFill>
            <a:srgbClr val="FFFFFF"/>
          </a:solidFill>
          <a:ln w="9525">
            <a:noFill/>
            <a:round/>
            <a:headEnd/>
            <a:tailEnd/>
          </a:ln>
        </p:spPr>
        <p:txBody>
          <a:bodyPr/>
          <a:lstStyle/>
          <a:p>
            <a:endParaRPr lang="en-US"/>
          </a:p>
        </p:txBody>
      </p:sp>
      <p:sp>
        <p:nvSpPr>
          <p:cNvPr id="59395" name="Rectangle 3"/>
          <p:cNvSpPr>
            <a:spLocks noGrp="1" noChangeArrowheads="1"/>
          </p:cNvSpPr>
          <p:nvPr>
            <p:ph type="title"/>
          </p:nvPr>
        </p:nvSpPr>
        <p:spPr bwMode="auto">
          <a:xfrm>
            <a:off x="685800" y="152400"/>
            <a:ext cx="6870700" cy="1600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59396" name="Rectangle 4"/>
          <p:cNvSpPr>
            <a:spLocks noGrp="1" noChangeArrowheads="1"/>
          </p:cNvSpPr>
          <p:nvPr>
            <p:ph type="body" idx="1"/>
          </p:nvPr>
        </p:nvSpPr>
        <p:spPr bwMode="auto">
          <a:xfrm>
            <a:off x="685800" y="1828800"/>
            <a:ext cx="7696200" cy="365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9397" name="Rectangle 5"/>
          <p:cNvSpPr>
            <a:spLocks noGrp="1" noChangeArrowheads="1"/>
          </p:cNvSpPr>
          <p:nvPr>
            <p:ph type="dt" sz="half" idx="2"/>
          </p:nvPr>
        </p:nvSpPr>
        <p:spPr bwMode="auto">
          <a:xfrm>
            <a:off x="1371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defRPr sz="1400"/>
            </a:lvl1pPr>
          </a:lstStyle>
          <a:p>
            <a:fld id="{60B637EE-4587-48DE-96C0-4C9DCE940CD8}" type="datetimeFigureOut">
              <a:rPr lang="en-US"/>
              <a:pPr/>
              <a:t>11/24/2009</a:t>
            </a:fld>
            <a:endParaRPr lang="en-US"/>
          </a:p>
        </p:txBody>
      </p:sp>
      <p:sp>
        <p:nvSpPr>
          <p:cNvPr id="59398" name="Rectangle 6"/>
          <p:cNvSpPr>
            <a:spLocks noGrp="1" noChangeArrowheads="1"/>
          </p:cNvSpPr>
          <p:nvPr>
            <p:ph type="ftr" sz="quarter" idx="3"/>
          </p:nvPr>
        </p:nvSpPr>
        <p:spPr bwMode="auto">
          <a:xfrm>
            <a:off x="35560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en-US"/>
          </a:p>
        </p:txBody>
      </p:sp>
      <p:sp>
        <p:nvSpPr>
          <p:cNvPr id="59399" name="Rectangle 7"/>
          <p:cNvSpPr>
            <a:spLocks noGrp="1" noChangeArrowheads="1"/>
          </p:cNvSpPr>
          <p:nvPr>
            <p:ph type="sldNum" sz="quarter" idx="4"/>
          </p:nvPr>
        </p:nvSpPr>
        <p:spPr bwMode="auto">
          <a:xfrm>
            <a:off x="67183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defRPr sz="1400"/>
            </a:lvl1pPr>
          </a:lstStyle>
          <a:p>
            <a:fld id="{D9362946-7698-48E7-830C-E24592E608A5}" type="slidenum">
              <a:rPr lang="en-US"/>
              <a:pPr/>
              <a:t>‹#›</a:t>
            </a:fld>
            <a:endParaRPr lang="en-US"/>
          </a:p>
        </p:txBody>
      </p:sp>
      <p:sp>
        <p:nvSpPr>
          <p:cNvPr id="59400" name="Freeform 8"/>
          <p:cNvSpPr>
            <a:spLocks/>
          </p:cNvSpPr>
          <p:nvPr/>
        </p:nvSpPr>
        <p:spPr bwMode="auto">
          <a:xfrm rot="-3172564">
            <a:off x="7865269" y="24607"/>
            <a:ext cx="1165225" cy="2097087"/>
          </a:xfrm>
          <a:custGeom>
            <a:avLst/>
            <a:gdLst/>
            <a:ahLst/>
            <a:cxnLst>
              <a:cxn ang="0">
                <a:pos x="2293" y="0"/>
              </a:cxn>
              <a:cxn ang="0">
                <a:pos x="130" y="2835"/>
              </a:cxn>
              <a:cxn ang="0">
                <a:pos x="131" y="3201"/>
              </a:cxn>
              <a:cxn ang="0">
                <a:pos x="0" y="3633"/>
              </a:cxn>
              <a:cxn ang="0">
                <a:pos x="50" y="3703"/>
              </a:cxn>
              <a:cxn ang="0">
                <a:pos x="422" y="3352"/>
              </a:cxn>
              <a:cxn ang="0">
                <a:pos x="763" y="3220"/>
              </a:cxn>
              <a:cxn ang="0">
                <a:pos x="2911" y="428"/>
              </a:cxn>
              <a:cxn ang="0">
                <a:pos x="2589" y="96"/>
              </a:cxn>
              <a:cxn ang="0">
                <a:pos x="2293" y="0"/>
              </a:cxn>
              <a:cxn ang="0">
                <a:pos x="2293" y="0"/>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close/>
              </a:path>
            </a:pathLst>
          </a:custGeom>
          <a:solidFill>
            <a:schemeClr val="folHlink"/>
          </a:solidFill>
          <a:ln w="9525">
            <a:noFill/>
            <a:round/>
            <a:headEnd/>
            <a:tailEnd/>
          </a:ln>
        </p:spPr>
        <p:txBody>
          <a:bodyPr/>
          <a:lstStyle/>
          <a:p>
            <a:endParaRPr lang="en-US"/>
          </a:p>
        </p:txBody>
      </p:sp>
      <p:sp>
        <p:nvSpPr>
          <p:cNvPr id="59401" name="Freeform 9"/>
          <p:cNvSpPr>
            <a:spLocks/>
          </p:cNvSpPr>
          <p:nvPr/>
        </p:nvSpPr>
        <p:spPr bwMode="auto">
          <a:xfrm rot="-3172564">
            <a:off x="7831138" y="192088"/>
            <a:ext cx="1025525" cy="1571625"/>
          </a:xfrm>
          <a:custGeom>
            <a:avLst/>
            <a:gdLst/>
            <a:ahLst/>
            <a:cxnLst>
              <a:cxn ang="0">
                <a:pos x="0" y="2485"/>
              </a:cxn>
              <a:cxn ang="0">
                <a:pos x="432" y="2553"/>
              </a:cxn>
              <a:cxn ang="0">
                <a:pos x="736" y="2777"/>
              </a:cxn>
              <a:cxn ang="0">
                <a:pos x="2561" y="399"/>
              </a:cxn>
              <a:cxn ang="0">
                <a:pos x="2118" y="82"/>
              </a:cxn>
              <a:cxn ang="0">
                <a:pos x="1898" y="0"/>
              </a:cxn>
              <a:cxn ang="0">
                <a:pos x="0" y="2485"/>
              </a:cxn>
              <a:cxn ang="0">
                <a:pos x="0" y="2485"/>
              </a:cxn>
            </a:cxnLst>
            <a:rect l="0" t="0" r="r" b="b"/>
            <a:pathLst>
              <a:path w="2561" h="2777">
                <a:moveTo>
                  <a:pt x="0" y="2485"/>
                </a:moveTo>
                <a:lnTo>
                  <a:pt x="432" y="2553"/>
                </a:lnTo>
                <a:lnTo>
                  <a:pt x="736" y="2777"/>
                </a:lnTo>
                <a:lnTo>
                  <a:pt x="2561" y="399"/>
                </a:lnTo>
                <a:lnTo>
                  <a:pt x="2118" y="82"/>
                </a:lnTo>
                <a:lnTo>
                  <a:pt x="1898" y="0"/>
                </a:lnTo>
                <a:lnTo>
                  <a:pt x="0" y="2485"/>
                </a:lnTo>
                <a:lnTo>
                  <a:pt x="0" y="2485"/>
                </a:lnTo>
                <a:close/>
              </a:path>
            </a:pathLst>
          </a:custGeom>
          <a:solidFill>
            <a:schemeClr val="bg2"/>
          </a:solidFill>
          <a:ln w="9525">
            <a:noFill/>
            <a:round/>
            <a:headEnd/>
            <a:tailEnd/>
          </a:ln>
        </p:spPr>
        <p:txBody>
          <a:bodyPr/>
          <a:lstStyle/>
          <a:p>
            <a:endParaRPr lang="en-US"/>
          </a:p>
        </p:txBody>
      </p:sp>
      <p:grpSp>
        <p:nvGrpSpPr>
          <p:cNvPr id="59402" name="Group 10"/>
          <p:cNvGrpSpPr>
            <a:grpSpLocks/>
          </p:cNvGrpSpPr>
          <p:nvPr/>
        </p:nvGrpSpPr>
        <p:grpSpPr bwMode="auto">
          <a:xfrm>
            <a:off x="7938" y="5540375"/>
            <a:ext cx="1784350" cy="1246188"/>
            <a:chOff x="5" y="3490"/>
            <a:chExt cx="1124" cy="785"/>
          </a:xfrm>
        </p:grpSpPr>
        <p:sp>
          <p:nvSpPr>
            <p:cNvPr id="59403" name="Freeform 11"/>
            <p:cNvSpPr>
              <a:spLocks/>
            </p:cNvSpPr>
            <p:nvPr userDrawn="1"/>
          </p:nvSpPr>
          <p:spPr bwMode="auto">
            <a:xfrm>
              <a:off x="24" y="3505"/>
              <a:ext cx="1089" cy="649"/>
            </a:xfrm>
            <a:custGeom>
              <a:avLst/>
              <a:gdLst/>
              <a:ahLst/>
              <a:cxnLst>
                <a:cxn ang="0">
                  <a:pos x="1587" y="1260"/>
                </a:cxn>
                <a:cxn ang="0">
                  <a:pos x="1420" y="1106"/>
                </a:cxn>
                <a:cxn ang="0">
                  <a:pos x="1331" y="477"/>
                </a:cxn>
                <a:cxn ang="0">
                  <a:pos x="2139" y="330"/>
                </a:cxn>
                <a:cxn ang="0">
                  <a:pos x="2177" y="203"/>
                </a:cxn>
                <a:cxn ang="0">
                  <a:pos x="2099" y="100"/>
                </a:cxn>
                <a:cxn ang="0">
                  <a:pos x="1276" y="211"/>
                </a:cxn>
                <a:cxn ang="0">
                  <a:pos x="1219" y="32"/>
                </a:cxn>
                <a:cxn ang="0">
                  <a:pos x="1085" y="0"/>
                </a:cxn>
                <a:cxn ang="0">
                  <a:pos x="958" y="28"/>
                </a:cxn>
                <a:cxn ang="0">
                  <a:pos x="888" y="106"/>
                </a:cxn>
                <a:cxn ang="0">
                  <a:pos x="937" y="285"/>
                </a:cxn>
                <a:cxn ang="0">
                  <a:pos x="660" y="441"/>
                </a:cxn>
                <a:cxn ang="0">
                  <a:pos x="983" y="473"/>
                </a:cxn>
                <a:cxn ang="0">
                  <a:pos x="1112" y="889"/>
                </a:cxn>
                <a:cxn ang="0">
                  <a:pos x="141" y="469"/>
                </a:cxn>
                <a:cxn ang="0">
                  <a:pos x="46" y="509"/>
                </a:cxn>
                <a:cxn ang="0">
                  <a:pos x="0" y="636"/>
                </a:cxn>
                <a:cxn ang="0">
                  <a:pos x="55" y="779"/>
                </a:cxn>
                <a:cxn ang="0">
                  <a:pos x="1139" y="1288"/>
                </a:cxn>
                <a:cxn ang="0">
                  <a:pos x="1378" y="1256"/>
                </a:cxn>
                <a:cxn ang="0">
                  <a:pos x="1570" y="1298"/>
                </a:cxn>
                <a:cxn ang="0">
                  <a:pos x="1587" y="1260"/>
                </a:cxn>
                <a:cxn ang="0">
                  <a:pos x="1587" y="1260"/>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close/>
                </a:path>
              </a:pathLst>
            </a:custGeom>
            <a:solidFill>
              <a:srgbClr val="F8F8F8"/>
            </a:solidFill>
            <a:ln w="9525">
              <a:noFill/>
              <a:round/>
              <a:headEnd/>
              <a:tailEnd/>
            </a:ln>
          </p:spPr>
          <p:txBody>
            <a:bodyPr/>
            <a:lstStyle/>
            <a:p>
              <a:endParaRPr lang="en-US"/>
            </a:p>
          </p:txBody>
        </p:sp>
        <p:sp>
          <p:nvSpPr>
            <p:cNvPr id="59404" name="Freeform 12"/>
            <p:cNvSpPr>
              <a:spLocks/>
            </p:cNvSpPr>
            <p:nvPr userDrawn="1"/>
          </p:nvSpPr>
          <p:spPr bwMode="auto">
            <a:xfrm>
              <a:off x="1022" y="3582"/>
              <a:ext cx="71" cy="129"/>
            </a:xfrm>
            <a:custGeom>
              <a:avLst/>
              <a:gdLst/>
              <a:ahLst/>
              <a:cxnLst>
                <a:cxn ang="0">
                  <a:pos x="0" y="7"/>
                </a:cxn>
                <a:cxn ang="0">
                  <a:pos x="120" y="0"/>
                </a:cxn>
                <a:cxn ang="0">
                  <a:pos x="143" y="233"/>
                </a:cxn>
                <a:cxn ang="0">
                  <a:pos x="8" y="258"/>
                </a:cxn>
                <a:cxn ang="0">
                  <a:pos x="0" y="7"/>
                </a:cxn>
                <a:cxn ang="0">
                  <a:pos x="0" y="7"/>
                </a:cxn>
              </a:cxnLst>
              <a:rect l="0" t="0" r="r" b="b"/>
              <a:pathLst>
                <a:path w="143" h="258">
                  <a:moveTo>
                    <a:pt x="0" y="7"/>
                  </a:moveTo>
                  <a:lnTo>
                    <a:pt x="120" y="0"/>
                  </a:lnTo>
                  <a:lnTo>
                    <a:pt x="143" y="233"/>
                  </a:lnTo>
                  <a:lnTo>
                    <a:pt x="8" y="258"/>
                  </a:lnTo>
                  <a:lnTo>
                    <a:pt x="0" y="7"/>
                  </a:lnTo>
                  <a:lnTo>
                    <a:pt x="0" y="7"/>
                  </a:lnTo>
                  <a:close/>
                </a:path>
              </a:pathLst>
            </a:custGeom>
            <a:solidFill>
              <a:schemeClr val="accent1"/>
            </a:solidFill>
            <a:ln w="9525">
              <a:noFill/>
              <a:round/>
              <a:headEnd/>
              <a:tailEnd/>
            </a:ln>
          </p:spPr>
          <p:txBody>
            <a:bodyPr/>
            <a:lstStyle/>
            <a:p>
              <a:endParaRPr lang="en-US"/>
            </a:p>
          </p:txBody>
        </p:sp>
        <p:sp>
          <p:nvSpPr>
            <p:cNvPr id="59405" name="Freeform 13"/>
            <p:cNvSpPr>
              <a:spLocks/>
            </p:cNvSpPr>
            <p:nvPr userDrawn="1"/>
          </p:nvSpPr>
          <p:spPr bwMode="auto">
            <a:xfrm>
              <a:off x="20" y="3774"/>
              <a:ext cx="792" cy="41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endParaRPr lang="en-US"/>
            </a:p>
          </p:txBody>
        </p:sp>
        <p:sp>
          <p:nvSpPr>
            <p:cNvPr id="59406" name="Freeform 14"/>
            <p:cNvSpPr>
              <a:spLocks/>
            </p:cNvSpPr>
            <p:nvPr userDrawn="1"/>
          </p:nvSpPr>
          <p:spPr bwMode="auto">
            <a:xfrm>
              <a:off x="129" y="3808"/>
              <a:ext cx="525" cy="374"/>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endParaRPr lang="en-US"/>
            </a:p>
          </p:txBody>
        </p:sp>
        <p:sp>
          <p:nvSpPr>
            <p:cNvPr id="59407" name="Freeform 15"/>
            <p:cNvSpPr>
              <a:spLocks/>
            </p:cNvSpPr>
            <p:nvPr userDrawn="1"/>
          </p:nvSpPr>
          <p:spPr bwMode="auto">
            <a:xfrm>
              <a:off x="485" y="3532"/>
              <a:ext cx="135" cy="121"/>
            </a:xfrm>
            <a:custGeom>
              <a:avLst/>
              <a:gdLst/>
              <a:ahLst/>
              <a:cxnLst>
                <a:cxn ang="0">
                  <a:pos x="0" y="28"/>
                </a:cxn>
                <a:cxn ang="0">
                  <a:pos x="160" y="0"/>
                </a:cxn>
                <a:cxn ang="0">
                  <a:pos x="251" y="36"/>
                </a:cxn>
                <a:cxn ang="0">
                  <a:pos x="272" y="139"/>
                </a:cxn>
                <a:cxn ang="0">
                  <a:pos x="164" y="146"/>
                </a:cxn>
                <a:cxn ang="0">
                  <a:pos x="32" y="241"/>
                </a:cxn>
                <a:cxn ang="0">
                  <a:pos x="0" y="28"/>
                </a:cxn>
                <a:cxn ang="0">
                  <a:pos x="0" y="28"/>
                </a:cxn>
              </a:cxnLst>
              <a:rect l="0" t="0" r="r" b="b"/>
              <a:pathLst>
                <a:path w="272" h="241">
                  <a:moveTo>
                    <a:pt x="0" y="28"/>
                  </a:moveTo>
                  <a:lnTo>
                    <a:pt x="160" y="0"/>
                  </a:lnTo>
                  <a:lnTo>
                    <a:pt x="251" y="36"/>
                  </a:lnTo>
                  <a:lnTo>
                    <a:pt x="272" y="139"/>
                  </a:lnTo>
                  <a:lnTo>
                    <a:pt x="164" y="146"/>
                  </a:lnTo>
                  <a:lnTo>
                    <a:pt x="32" y="241"/>
                  </a:lnTo>
                  <a:lnTo>
                    <a:pt x="0" y="28"/>
                  </a:lnTo>
                  <a:lnTo>
                    <a:pt x="0" y="28"/>
                  </a:lnTo>
                  <a:close/>
                </a:path>
              </a:pathLst>
            </a:custGeom>
            <a:solidFill>
              <a:schemeClr val="hlink"/>
            </a:solidFill>
            <a:ln w="9525">
              <a:noFill/>
              <a:round/>
              <a:headEnd/>
              <a:tailEnd/>
            </a:ln>
          </p:spPr>
          <p:txBody>
            <a:bodyPr/>
            <a:lstStyle/>
            <a:p>
              <a:endParaRPr lang="en-US"/>
            </a:p>
          </p:txBody>
        </p:sp>
        <p:sp>
          <p:nvSpPr>
            <p:cNvPr id="59408" name="Freeform 16"/>
            <p:cNvSpPr>
              <a:spLocks/>
            </p:cNvSpPr>
            <p:nvPr userDrawn="1"/>
          </p:nvSpPr>
          <p:spPr bwMode="auto">
            <a:xfrm>
              <a:off x="641" y="4163"/>
              <a:ext cx="76" cy="112"/>
            </a:xfrm>
            <a:custGeom>
              <a:avLst/>
              <a:gdLst/>
              <a:ahLst/>
              <a:cxnLst>
                <a:cxn ang="0">
                  <a:pos x="152" y="4"/>
                </a:cxn>
                <a:cxn ang="0">
                  <a:pos x="152" y="224"/>
                </a:cxn>
                <a:cxn ang="0">
                  <a:pos x="0" y="8"/>
                </a:cxn>
                <a:cxn ang="0">
                  <a:pos x="72" y="0"/>
                </a:cxn>
                <a:cxn ang="0">
                  <a:pos x="152" y="4"/>
                </a:cxn>
                <a:cxn ang="0">
                  <a:pos x="152" y="4"/>
                </a:cxn>
              </a:cxnLst>
              <a:rect l="0" t="0" r="r" b="b"/>
              <a:pathLst>
                <a:path w="152" h="224">
                  <a:moveTo>
                    <a:pt x="152" y="4"/>
                  </a:moveTo>
                  <a:lnTo>
                    <a:pt x="152" y="224"/>
                  </a:lnTo>
                  <a:lnTo>
                    <a:pt x="0" y="8"/>
                  </a:lnTo>
                  <a:lnTo>
                    <a:pt x="72" y="0"/>
                  </a:lnTo>
                  <a:lnTo>
                    <a:pt x="152" y="4"/>
                  </a:lnTo>
                  <a:lnTo>
                    <a:pt x="152" y="4"/>
                  </a:lnTo>
                  <a:close/>
                </a:path>
              </a:pathLst>
            </a:custGeom>
            <a:solidFill>
              <a:schemeClr val="hlink"/>
            </a:solidFill>
            <a:ln w="9525">
              <a:noFill/>
              <a:round/>
              <a:headEnd/>
              <a:tailEnd/>
            </a:ln>
          </p:spPr>
          <p:txBody>
            <a:bodyPr/>
            <a:lstStyle/>
            <a:p>
              <a:endParaRPr lang="en-US"/>
            </a:p>
          </p:txBody>
        </p:sp>
        <p:sp>
          <p:nvSpPr>
            <p:cNvPr id="59409" name="Freeform 17"/>
            <p:cNvSpPr>
              <a:spLocks/>
            </p:cNvSpPr>
            <p:nvPr userDrawn="1"/>
          </p:nvSpPr>
          <p:spPr bwMode="auto">
            <a:xfrm>
              <a:off x="504" y="3607"/>
              <a:ext cx="193" cy="383"/>
            </a:xfrm>
            <a:custGeom>
              <a:avLst/>
              <a:gdLst/>
              <a:ahLst/>
              <a:cxnLst>
                <a:cxn ang="0">
                  <a:pos x="0" y="80"/>
                </a:cxn>
                <a:cxn ang="0">
                  <a:pos x="87" y="0"/>
                </a:cxn>
                <a:cxn ang="0">
                  <a:pos x="232" y="6"/>
                </a:cxn>
                <a:cxn ang="0">
                  <a:pos x="386" y="764"/>
                </a:cxn>
                <a:cxn ang="0">
                  <a:pos x="279" y="720"/>
                </a:cxn>
                <a:cxn ang="0">
                  <a:pos x="152" y="677"/>
                </a:cxn>
                <a:cxn ang="0">
                  <a:pos x="0" y="80"/>
                </a:cxn>
                <a:cxn ang="0">
                  <a:pos x="0" y="80"/>
                </a:cxn>
              </a:cxnLst>
              <a:rect l="0" t="0" r="r" b="b"/>
              <a:pathLst>
                <a:path w="386" h="764">
                  <a:moveTo>
                    <a:pt x="0" y="80"/>
                  </a:moveTo>
                  <a:lnTo>
                    <a:pt x="87" y="0"/>
                  </a:lnTo>
                  <a:lnTo>
                    <a:pt x="232" y="6"/>
                  </a:lnTo>
                  <a:lnTo>
                    <a:pt x="386" y="764"/>
                  </a:lnTo>
                  <a:lnTo>
                    <a:pt x="279" y="720"/>
                  </a:lnTo>
                  <a:lnTo>
                    <a:pt x="152" y="677"/>
                  </a:lnTo>
                  <a:lnTo>
                    <a:pt x="0" y="80"/>
                  </a:lnTo>
                  <a:lnTo>
                    <a:pt x="0" y="80"/>
                  </a:lnTo>
                  <a:close/>
                </a:path>
              </a:pathLst>
            </a:custGeom>
            <a:solidFill>
              <a:schemeClr val="bg2"/>
            </a:solidFill>
            <a:ln w="9525">
              <a:noFill/>
              <a:round/>
              <a:headEnd/>
              <a:tailEnd/>
            </a:ln>
          </p:spPr>
          <p:txBody>
            <a:bodyPr/>
            <a:lstStyle/>
            <a:p>
              <a:endParaRPr lang="en-US"/>
            </a:p>
          </p:txBody>
        </p:sp>
        <p:sp>
          <p:nvSpPr>
            <p:cNvPr id="59410" name="Freeform 18"/>
            <p:cNvSpPr>
              <a:spLocks/>
            </p:cNvSpPr>
            <p:nvPr userDrawn="1"/>
          </p:nvSpPr>
          <p:spPr bwMode="auto">
            <a:xfrm>
              <a:off x="668" y="3590"/>
              <a:ext cx="364" cy="174"/>
            </a:xfrm>
            <a:custGeom>
              <a:avLst/>
              <a:gdLst/>
              <a:ahLst/>
              <a:cxnLst>
                <a:cxn ang="0">
                  <a:pos x="692" y="0"/>
                </a:cxn>
                <a:cxn ang="0">
                  <a:pos x="0" y="106"/>
                </a:cxn>
                <a:cxn ang="0">
                  <a:pos x="28" y="348"/>
                </a:cxn>
                <a:cxn ang="0">
                  <a:pos x="715" y="237"/>
                </a:cxn>
                <a:cxn ang="0">
                  <a:pos x="728" y="43"/>
                </a:cxn>
                <a:cxn ang="0">
                  <a:pos x="692" y="0"/>
                </a:cxn>
                <a:cxn ang="0">
                  <a:pos x="692" y="0"/>
                </a:cxn>
              </a:cxnLst>
              <a:rect l="0" t="0" r="r" b="b"/>
              <a:pathLst>
                <a:path w="728" h="348">
                  <a:moveTo>
                    <a:pt x="692" y="0"/>
                  </a:moveTo>
                  <a:lnTo>
                    <a:pt x="0" y="106"/>
                  </a:lnTo>
                  <a:lnTo>
                    <a:pt x="28" y="348"/>
                  </a:lnTo>
                  <a:lnTo>
                    <a:pt x="715" y="237"/>
                  </a:lnTo>
                  <a:lnTo>
                    <a:pt x="728" y="43"/>
                  </a:lnTo>
                  <a:lnTo>
                    <a:pt x="692" y="0"/>
                  </a:lnTo>
                  <a:lnTo>
                    <a:pt x="692" y="0"/>
                  </a:lnTo>
                  <a:close/>
                </a:path>
              </a:pathLst>
            </a:custGeom>
            <a:solidFill>
              <a:schemeClr val="bg2"/>
            </a:solidFill>
            <a:ln w="9525">
              <a:noFill/>
              <a:round/>
              <a:headEnd/>
              <a:tailEnd/>
            </a:ln>
          </p:spPr>
          <p:txBody>
            <a:bodyPr/>
            <a:lstStyle/>
            <a:p>
              <a:endParaRPr lang="en-US"/>
            </a:p>
          </p:txBody>
        </p:sp>
        <p:sp>
          <p:nvSpPr>
            <p:cNvPr id="59411" name="Freeform 19"/>
            <p:cNvSpPr>
              <a:spLocks/>
            </p:cNvSpPr>
            <p:nvPr userDrawn="1"/>
          </p:nvSpPr>
          <p:spPr bwMode="auto">
            <a:xfrm>
              <a:off x="347" y="3693"/>
              <a:ext cx="156" cy="67"/>
            </a:xfrm>
            <a:custGeom>
              <a:avLst/>
              <a:gdLst/>
              <a:ahLst/>
              <a:cxnLst>
                <a:cxn ang="0">
                  <a:pos x="272" y="0"/>
                </a:cxn>
                <a:cxn ang="0">
                  <a:pos x="0" y="78"/>
                </a:cxn>
                <a:cxn ang="0">
                  <a:pos x="312" y="135"/>
                </a:cxn>
                <a:cxn ang="0">
                  <a:pos x="272" y="0"/>
                </a:cxn>
                <a:cxn ang="0">
                  <a:pos x="272" y="0"/>
                </a:cxn>
              </a:cxnLst>
              <a:rect l="0" t="0" r="r" b="b"/>
              <a:pathLst>
                <a:path w="312" h="135">
                  <a:moveTo>
                    <a:pt x="272" y="0"/>
                  </a:moveTo>
                  <a:lnTo>
                    <a:pt x="0" y="78"/>
                  </a:lnTo>
                  <a:lnTo>
                    <a:pt x="312" y="135"/>
                  </a:lnTo>
                  <a:lnTo>
                    <a:pt x="272" y="0"/>
                  </a:lnTo>
                  <a:lnTo>
                    <a:pt x="272" y="0"/>
                  </a:lnTo>
                  <a:close/>
                </a:path>
              </a:pathLst>
            </a:custGeom>
            <a:solidFill>
              <a:schemeClr val="accent1"/>
            </a:solidFill>
            <a:ln w="9525">
              <a:noFill/>
              <a:round/>
              <a:headEnd/>
              <a:tailEnd/>
            </a:ln>
          </p:spPr>
          <p:txBody>
            <a:bodyPr/>
            <a:lstStyle/>
            <a:p>
              <a:endParaRPr lang="en-US"/>
            </a:p>
          </p:txBody>
        </p:sp>
        <p:grpSp>
          <p:nvGrpSpPr>
            <p:cNvPr id="59412" name="Group 20"/>
            <p:cNvGrpSpPr>
              <a:grpSpLocks/>
            </p:cNvGrpSpPr>
            <p:nvPr userDrawn="1"/>
          </p:nvGrpSpPr>
          <p:grpSpPr bwMode="auto">
            <a:xfrm>
              <a:off x="5" y="3490"/>
              <a:ext cx="1124" cy="780"/>
              <a:chOff x="5" y="3490"/>
              <a:chExt cx="1124" cy="780"/>
            </a:xfrm>
          </p:grpSpPr>
          <p:grpSp>
            <p:nvGrpSpPr>
              <p:cNvPr id="59413" name="Group 21"/>
              <p:cNvGrpSpPr>
                <a:grpSpLocks/>
              </p:cNvGrpSpPr>
              <p:nvPr userDrawn="1"/>
            </p:nvGrpSpPr>
            <p:grpSpPr bwMode="auto">
              <a:xfrm>
                <a:off x="499" y="3562"/>
                <a:ext cx="548" cy="708"/>
                <a:chOff x="499" y="3562"/>
                <a:chExt cx="548" cy="708"/>
              </a:xfrm>
            </p:grpSpPr>
            <p:sp>
              <p:nvSpPr>
                <p:cNvPr id="59414" name="Freeform 22"/>
                <p:cNvSpPr>
                  <a:spLocks/>
                </p:cNvSpPr>
                <p:nvPr userDrawn="1"/>
              </p:nvSpPr>
              <p:spPr bwMode="auto">
                <a:xfrm>
                  <a:off x="499" y="3587"/>
                  <a:ext cx="157" cy="87"/>
                </a:xfrm>
                <a:custGeom>
                  <a:avLst/>
                  <a:gdLst/>
                  <a:ahLst/>
                  <a:cxnLst>
                    <a:cxn ang="0">
                      <a:pos x="0" y="107"/>
                    </a:cxn>
                    <a:cxn ang="0">
                      <a:pos x="114" y="10"/>
                    </a:cxn>
                    <a:cxn ang="0">
                      <a:pos x="213" y="0"/>
                    </a:cxn>
                    <a:cxn ang="0">
                      <a:pos x="292" y="27"/>
                    </a:cxn>
                    <a:cxn ang="0">
                      <a:pos x="313" y="91"/>
                    </a:cxn>
                    <a:cxn ang="0">
                      <a:pos x="167" y="67"/>
                    </a:cxn>
                    <a:cxn ang="0">
                      <a:pos x="74" y="101"/>
                    </a:cxn>
                    <a:cxn ang="0">
                      <a:pos x="13" y="175"/>
                    </a:cxn>
                    <a:cxn ang="0">
                      <a:pos x="0" y="107"/>
                    </a:cxn>
                    <a:cxn ang="0">
                      <a:pos x="0" y="107"/>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lnTo>
                        <a:pt x="0" y="107"/>
                      </a:lnTo>
                      <a:close/>
                    </a:path>
                  </a:pathLst>
                </a:custGeom>
                <a:solidFill>
                  <a:schemeClr val="accent2"/>
                </a:solidFill>
                <a:ln w="9525">
                  <a:noFill/>
                  <a:round/>
                  <a:headEnd/>
                  <a:tailEnd/>
                </a:ln>
              </p:spPr>
              <p:txBody>
                <a:bodyPr/>
                <a:lstStyle/>
                <a:p>
                  <a:endParaRPr lang="en-US"/>
                </a:p>
              </p:txBody>
            </p:sp>
            <p:sp>
              <p:nvSpPr>
                <p:cNvPr id="59415" name="Freeform 23"/>
                <p:cNvSpPr>
                  <a:spLocks/>
                </p:cNvSpPr>
                <p:nvPr userDrawn="1"/>
              </p:nvSpPr>
              <p:spPr bwMode="auto">
                <a:xfrm>
                  <a:off x="636" y="4137"/>
                  <a:ext cx="115" cy="133"/>
                </a:xfrm>
                <a:custGeom>
                  <a:avLst/>
                  <a:gdLst/>
                  <a:ahLst/>
                  <a:cxnLst>
                    <a:cxn ang="0">
                      <a:pos x="0" y="40"/>
                    </a:cxn>
                    <a:cxn ang="0">
                      <a:pos x="160" y="266"/>
                    </a:cxn>
                    <a:cxn ang="0">
                      <a:pos x="230" y="251"/>
                    </a:cxn>
                    <a:cxn ang="0">
                      <a:pos x="223" y="17"/>
                    </a:cxn>
                    <a:cxn ang="0">
                      <a:pos x="166" y="0"/>
                    </a:cxn>
                    <a:cxn ang="0">
                      <a:pos x="179" y="197"/>
                    </a:cxn>
                    <a:cxn ang="0">
                      <a:pos x="71" y="4"/>
                    </a:cxn>
                    <a:cxn ang="0">
                      <a:pos x="0" y="40"/>
                    </a:cxn>
                    <a:cxn ang="0">
                      <a:pos x="0" y="40"/>
                    </a:cxn>
                  </a:cxnLst>
                  <a:rect l="0" t="0" r="r" b="b"/>
                  <a:pathLst>
                    <a:path w="230" h="266">
                      <a:moveTo>
                        <a:pt x="0" y="40"/>
                      </a:moveTo>
                      <a:lnTo>
                        <a:pt x="160" y="266"/>
                      </a:lnTo>
                      <a:lnTo>
                        <a:pt x="230" y="251"/>
                      </a:lnTo>
                      <a:lnTo>
                        <a:pt x="223" y="17"/>
                      </a:lnTo>
                      <a:lnTo>
                        <a:pt x="166" y="0"/>
                      </a:lnTo>
                      <a:lnTo>
                        <a:pt x="179" y="197"/>
                      </a:lnTo>
                      <a:lnTo>
                        <a:pt x="71" y="4"/>
                      </a:lnTo>
                      <a:lnTo>
                        <a:pt x="0" y="40"/>
                      </a:lnTo>
                      <a:lnTo>
                        <a:pt x="0" y="40"/>
                      </a:lnTo>
                      <a:close/>
                    </a:path>
                  </a:pathLst>
                </a:custGeom>
                <a:solidFill>
                  <a:schemeClr val="accent2"/>
                </a:solidFill>
                <a:ln w="9525">
                  <a:noFill/>
                  <a:round/>
                  <a:headEnd/>
                  <a:tailEnd/>
                </a:ln>
              </p:spPr>
              <p:txBody>
                <a:bodyPr/>
                <a:lstStyle/>
                <a:p>
                  <a:endParaRPr lang="en-US"/>
                </a:p>
              </p:txBody>
            </p:sp>
            <p:sp>
              <p:nvSpPr>
                <p:cNvPr id="59416" name="Freeform 24"/>
                <p:cNvSpPr>
                  <a:spLocks/>
                </p:cNvSpPr>
                <p:nvPr userDrawn="1"/>
              </p:nvSpPr>
              <p:spPr bwMode="auto">
                <a:xfrm>
                  <a:off x="1004" y="3562"/>
                  <a:ext cx="43" cy="117"/>
                </a:xfrm>
                <a:custGeom>
                  <a:avLst/>
                  <a:gdLst/>
                  <a:ahLst/>
                  <a:cxnLst>
                    <a:cxn ang="0">
                      <a:pos x="0" y="19"/>
                    </a:cxn>
                    <a:cxn ang="0">
                      <a:pos x="36" y="93"/>
                    </a:cxn>
                    <a:cxn ang="0">
                      <a:pos x="44" y="154"/>
                    </a:cxn>
                    <a:cxn ang="0">
                      <a:pos x="27" y="234"/>
                    </a:cxn>
                    <a:cxn ang="0">
                      <a:pos x="80" y="220"/>
                    </a:cxn>
                    <a:cxn ang="0">
                      <a:pos x="87" y="116"/>
                    </a:cxn>
                    <a:cxn ang="0">
                      <a:pos x="46" y="0"/>
                    </a:cxn>
                    <a:cxn ang="0">
                      <a:pos x="0" y="19"/>
                    </a:cxn>
                    <a:cxn ang="0">
                      <a:pos x="0" y="19"/>
                    </a:cxn>
                  </a:cxnLst>
                  <a:rect l="0" t="0" r="r" b="b"/>
                  <a:pathLst>
                    <a:path w="87" h="234">
                      <a:moveTo>
                        <a:pt x="0" y="19"/>
                      </a:moveTo>
                      <a:lnTo>
                        <a:pt x="36" y="93"/>
                      </a:lnTo>
                      <a:lnTo>
                        <a:pt x="44" y="154"/>
                      </a:lnTo>
                      <a:lnTo>
                        <a:pt x="27" y="234"/>
                      </a:lnTo>
                      <a:lnTo>
                        <a:pt x="80" y="220"/>
                      </a:lnTo>
                      <a:lnTo>
                        <a:pt x="87" y="116"/>
                      </a:lnTo>
                      <a:lnTo>
                        <a:pt x="46" y="0"/>
                      </a:lnTo>
                      <a:lnTo>
                        <a:pt x="0" y="19"/>
                      </a:lnTo>
                      <a:lnTo>
                        <a:pt x="0" y="19"/>
                      </a:lnTo>
                      <a:close/>
                    </a:path>
                  </a:pathLst>
                </a:custGeom>
                <a:solidFill>
                  <a:schemeClr val="accent2"/>
                </a:solidFill>
                <a:ln w="9525">
                  <a:noFill/>
                  <a:round/>
                  <a:headEnd/>
                  <a:tailEnd/>
                </a:ln>
              </p:spPr>
              <p:txBody>
                <a:bodyPr/>
                <a:lstStyle/>
                <a:p>
                  <a:endParaRPr lang="en-US"/>
                </a:p>
              </p:txBody>
            </p:sp>
          </p:grpSp>
          <p:sp>
            <p:nvSpPr>
              <p:cNvPr id="59417" name="Freeform 25"/>
              <p:cNvSpPr>
                <a:spLocks/>
              </p:cNvSpPr>
              <p:nvPr userDrawn="1"/>
            </p:nvSpPr>
            <p:spPr bwMode="auto">
              <a:xfrm>
                <a:off x="76" y="3732"/>
                <a:ext cx="595" cy="250"/>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endParaRPr lang="en-US"/>
              </a:p>
            </p:txBody>
          </p:sp>
          <p:sp>
            <p:nvSpPr>
              <p:cNvPr id="59418" name="Freeform 26"/>
              <p:cNvSpPr>
                <a:spLocks/>
              </p:cNvSpPr>
              <p:nvPr userDrawn="1"/>
            </p:nvSpPr>
            <p:spPr bwMode="auto">
              <a:xfrm>
                <a:off x="260" y="3886"/>
                <a:ext cx="244" cy="148"/>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endParaRPr lang="en-US"/>
              </a:p>
            </p:txBody>
          </p:sp>
          <p:sp>
            <p:nvSpPr>
              <p:cNvPr id="59419" name="Freeform 27"/>
              <p:cNvSpPr>
                <a:spLocks/>
              </p:cNvSpPr>
              <p:nvPr userDrawn="1"/>
            </p:nvSpPr>
            <p:spPr bwMode="auto">
              <a:xfrm>
                <a:off x="565" y="3680"/>
                <a:ext cx="107" cy="238"/>
              </a:xfrm>
              <a:custGeom>
                <a:avLst/>
                <a:gdLst/>
                <a:ahLst/>
                <a:cxnLst>
                  <a:cxn ang="0">
                    <a:pos x="24" y="0"/>
                  </a:cxn>
                  <a:cxn ang="0">
                    <a:pos x="91" y="25"/>
                  </a:cxn>
                  <a:cxn ang="0">
                    <a:pos x="80" y="192"/>
                  </a:cxn>
                  <a:cxn ang="0">
                    <a:pos x="106" y="327"/>
                  </a:cxn>
                  <a:cxn ang="0">
                    <a:pos x="213" y="451"/>
                  </a:cxn>
                  <a:cxn ang="0">
                    <a:pos x="97" y="478"/>
                  </a:cxn>
                  <a:cxn ang="0">
                    <a:pos x="30" y="344"/>
                  </a:cxn>
                  <a:cxn ang="0">
                    <a:pos x="0" y="57"/>
                  </a:cxn>
                  <a:cxn ang="0">
                    <a:pos x="24" y="0"/>
                  </a:cxn>
                  <a:cxn ang="0">
                    <a:pos x="24" y="0"/>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lnTo>
                      <a:pt x="24" y="0"/>
                    </a:lnTo>
                    <a:close/>
                  </a:path>
                </a:pathLst>
              </a:custGeom>
              <a:solidFill>
                <a:schemeClr val="accent2"/>
              </a:solidFill>
              <a:ln w="9525">
                <a:noFill/>
                <a:round/>
                <a:headEnd/>
                <a:tailEnd/>
              </a:ln>
            </p:spPr>
            <p:txBody>
              <a:bodyPr/>
              <a:lstStyle/>
              <a:p>
                <a:endParaRPr lang="en-US"/>
              </a:p>
            </p:txBody>
          </p:sp>
          <p:grpSp>
            <p:nvGrpSpPr>
              <p:cNvPr id="59420" name="Group 28"/>
              <p:cNvGrpSpPr>
                <a:grpSpLocks/>
              </p:cNvGrpSpPr>
              <p:nvPr userDrawn="1"/>
            </p:nvGrpSpPr>
            <p:grpSpPr bwMode="auto">
              <a:xfrm>
                <a:off x="5" y="3490"/>
                <a:ext cx="1124" cy="678"/>
                <a:chOff x="5" y="3490"/>
                <a:chExt cx="1124" cy="678"/>
              </a:xfrm>
            </p:grpSpPr>
            <p:sp>
              <p:nvSpPr>
                <p:cNvPr id="59421" name="Freeform 29"/>
                <p:cNvSpPr>
                  <a:spLocks/>
                </p:cNvSpPr>
                <p:nvPr userDrawn="1"/>
              </p:nvSpPr>
              <p:spPr bwMode="auto">
                <a:xfrm>
                  <a:off x="669" y="4048"/>
                  <a:ext cx="75" cy="87"/>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endParaRPr lang="en-US"/>
                </a:p>
              </p:txBody>
            </p:sp>
            <p:sp>
              <p:nvSpPr>
                <p:cNvPr id="59422" name="Freeform 30"/>
                <p:cNvSpPr>
                  <a:spLocks/>
                </p:cNvSpPr>
                <p:nvPr userDrawn="1"/>
              </p:nvSpPr>
              <p:spPr bwMode="auto">
                <a:xfrm>
                  <a:off x="5" y="3728"/>
                  <a:ext cx="842" cy="440"/>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endParaRPr lang="en-US"/>
                </a:p>
              </p:txBody>
            </p:sp>
            <p:sp>
              <p:nvSpPr>
                <p:cNvPr id="59423" name="Freeform 31"/>
                <p:cNvSpPr>
                  <a:spLocks/>
                </p:cNvSpPr>
                <p:nvPr userDrawn="1"/>
              </p:nvSpPr>
              <p:spPr bwMode="auto">
                <a:xfrm>
                  <a:off x="106" y="3770"/>
                  <a:ext cx="80" cy="167"/>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endParaRPr lang="en-US"/>
                </a:p>
              </p:txBody>
            </p:sp>
            <p:sp>
              <p:nvSpPr>
                <p:cNvPr id="59424" name="Freeform 32"/>
                <p:cNvSpPr>
                  <a:spLocks/>
                </p:cNvSpPr>
                <p:nvPr userDrawn="1"/>
              </p:nvSpPr>
              <p:spPr bwMode="auto">
                <a:xfrm>
                  <a:off x="449" y="3490"/>
                  <a:ext cx="322" cy="594"/>
                </a:xfrm>
                <a:custGeom>
                  <a:avLst/>
                  <a:gdLst/>
                  <a:ahLst/>
                  <a:cxnLst>
                    <a:cxn ang="0">
                      <a:pos x="218" y="896"/>
                    </a:cxn>
                    <a:cxn ang="0">
                      <a:pos x="0" y="124"/>
                    </a:cxn>
                    <a:cxn ang="0">
                      <a:pos x="81" y="38"/>
                    </a:cxn>
                    <a:cxn ang="0">
                      <a:pos x="258" y="0"/>
                    </a:cxn>
                    <a:cxn ang="0">
                      <a:pos x="399" y="57"/>
                    </a:cxn>
                    <a:cxn ang="0">
                      <a:pos x="642" y="1188"/>
                    </a:cxn>
                    <a:cxn ang="0">
                      <a:pos x="555" y="1091"/>
                    </a:cxn>
                    <a:cxn ang="0">
                      <a:pos x="355" y="97"/>
                    </a:cxn>
                    <a:cxn ang="0">
                      <a:pos x="226" y="61"/>
                    </a:cxn>
                    <a:cxn ang="0">
                      <a:pos x="119" y="74"/>
                    </a:cxn>
                    <a:cxn ang="0">
                      <a:pos x="76" y="141"/>
                    </a:cxn>
                    <a:cxn ang="0">
                      <a:pos x="306" y="924"/>
                    </a:cxn>
                    <a:cxn ang="0">
                      <a:pos x="218" y="896"/>
                    </a:cxn>
                    <a:cxn ang="0">
                      <a:pos x="218" y="896"/>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close/>
                    </a:path>
                  </a:pathLst>
                </a:custGeom>
                <a:solidFill>
                  <a:schemeClr val="accent2"/>
                </a:solidFill>
                <a:ln w="9525">
                  <a:noFill/>
                  <a:round/>
                  <a:headEnd/>
                  <a:tailEnd/>
                </a:ln>
              </p:spPr>
              <p:txBody>
                <a:bodyPr/>
                <a:lstStyle/>
                <a:p>
                  <a:endParaRPr lang="en-US"/>
                </a:p>
              </p:txBody>
            </p:sp>
            <p:sp>
              <p:nvSpPr>
                <p:cNvPr id="59425" name="Freeform 33"/>
                <p:cNvSpPr>
                  <a:spLocks/>
                </p:cNvSpPr>
                <p:nvPr userDrawn="1"/>
              </p:nvSpPr>
              <p:spPr bwMode="auto">
                <a:xfrm>
                  <a:off x="578" y="3650"/>
                  <a:ext cx="96" cy="252"/>
                </a:xfrm>
                <a:custGeom>
                  <a:avLst/>
                  <a:gdLst/>
                  <a:ahLst/>
                  <a:cxnLst>
                    <a:cxn ang="0">
                      <a:pos x="0" y="27"/>
                    </a:cxn>
                    <a:cxn ang="0">
                      <a:pos x="76" y="194"/>
                    </a:cxn>
                    <a:cxn ang="0">
                      <a:pos x="113" y="318"/>
                    </a:cxn>
                    <a:cxn ang="0">
                      <a:pos x="116" y="504"/>
                    </a:cxn>
                    <a:cxn ang="0">
                      <a:pos x="192" y="504"/>
                    </a:cxn>
                    <a:cxn ang="0">
                      <a:pos x="187" y="360"/>
                    </a:cxn>
                    <a:cxn ang="0">
                      <a:pos x="162" y="208"/>
                    </a:cxn>
                    <a:cxn ang="0">
                      <a:pos x="99" y="59"/>
                    </a:cxn>
                    <a:cxn ang="0">
                      <a:pos x="63" y="0"/>
                    </a:cxn>
                    <a:cxn ang="0">
                      <a:pos x="0" y="27"/>
                    </a:cxn>
                    <a:cxn ang="0">
                      <a:pos x="0" y="27"/>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lnTo>
                        <a:pt x="0" y="27"/>
                      </a:lnTo>
                      <a:close/>
                    </a:path>
                  </a:pathLst>
                </a:custGeom>
                <a:solidFill>
                  <a:schemeClr val="accent2"/>
                </a:solidFill>
                <a:ln w="9525">
                  <a:noFill/>
                  <a:round/>
                  <a:headEnd/>
                  <a:tailEnd/>
                </a:ln>
              </p:spPr>
              <p:txBody>
                <a:bodyPr/>
                <a:lstStyle/>
                <a:p>
                  <a:endParaRPr lang="en-US"/>
                </a:p>
              </p:txBody>
            </p:sp>
            <p:sp>
              <p:nvSpPr>
                <p:cNvPr id="59426" name="Freeform 34"/>
                <p:cNvSpPr>
                  <a:spLocks/>
                </p:cNvSpPr>
                <p:nvPr userDrawn="1"/>
              </p:nvSpPr>
              <p:spPr bwMode="auto">
                <a:xfrm>
                  <a:off x="328" y="3630"/>
                  <a:ext cx="195" cy="135"/>
                </a:xfrm>
                <a:custGeom>
                  <a:avLst/>
                  <a:gdLst/>
                  <a:ahLst/>
                  <a:cxnLst>
                    <a:cxn ang="0">
                      <a:pos x="297" y="0"/>
                    </a:cxn>
                    <a:cxn ang="0">
                      <a:pos x="257" y="17"/>
                    </a:cxn>
                    <a:cxn ang="0">
                      <a:pos x="253" y="66"/>
                    </a:cxn>
                    <a:cxn ang="0">
                      <a:pos x="0" y="169"/>
                    </a:cxn>
                    <a:cxn ang="0">
                      <a:pos x="0" y="222"/>
                    </a:cxn>
                    <a:cxn ang="0">
                      <a:pos x="284" y="226"/>
                    </a:cxn>
                    <a:cxn ang="0">
                      <a:pos x="320" y="269"/>
                    </a:cxn>
                    <a:cxn ang="0">
                      <a:pos x="390" y="266"/>
                    </a:cxn>
                    <a:cxn ang="0">
                      <a:pos x="383" y="190"/>
                    </a:cxn>
                    <a:cxn ang="0">
                      <a:pos x="116" y="176"/>
                    </a:cxn>
                    <a:cxn ang="0">
                      <a:pos x="333" y="89"/>
                    </a:cxn>
                    <a:cxn ang="0">
                      <a:pos x="297" y="0"/>
                    </a:cxn>
                    <a:cxn ang="0">
                      <a:pos x="297" y="0"/>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close/>
                    </a:path>
                  </a:pathLst>
                </a:custGeom>
                <a:solidFill>
                  <a:schemeClr val="accent2"/>
                </a:solidFill>
                <a:ln w="9525">
                  <a:noFill/>
                  <a:round/>
                  <a:headEnd/>
                  <a:tailEnd/>
                </a:ln>
              </p:spPr>
              <p:txBody>
                <a:bodyPr/>
                <a:lstStyle/>
                <a:p>
                  <a:endParaRPr lang="en-US"/>
                </a:p>
              </p:txBody>
            </p:sp>
            <p:sp>
              <p:nvSpPr>
                <p:cNvPr id="59427" name="Freeform 35"/>
                <p:cNvSpPr>
                  <a:spLocks/>
                </p:cNvSpPr>
                <p:nvPr userDrawn="1"/>
              </p:nvSpPr>
              <p:spPr bwMode="auto">
                <a:xfrm>
                  <a:off x="658" y="3538"/>
                  <a:ext cx="471" cy="212"/>
                </a:xfrm>
                <a:custGeom>
                  <a:avLst/>
                  <a:gdLst/>
                  <a:ahLst/>
                  <a:cxnLst>
                    <a:cxn ang="0">
                      <a:pos x="0" y="131"/>
                    </a:cxn>
                    <a:cxn ang="0">
                      <a:pos x="863" y="0"/>
                    </a:cxn>
                    <a:cxn ang="0">
                      <a:pos x="926" y="78"/>
                    </a:cxn>
                    <a:cxn ang="0">
                      <a:pos x="941" y="181"/>
                    </a:cxn>
                    <a:cxn ang="0">
                      <a:pos x="903" y="282"/>
                    </a:cxn>
                    <a:cxn ang="0">
                      <a:pos x="57" y="424"/>
                    </a:cxn>
                    <a:cxn ang="0">
                      <a:pos x="53" y="384"/>
                    </a:cxn>
                    <a:cxn ang="0">
                      <a:pos x="863" y="242"/>
                    </a:cxn>
                    <a:cxn ang="0">
                      <a:pos x="893" y="145"/>
                    </a:cxn>
                    <a:cxn ang="0">
                      <a:pos x="840" y="57"/>
                    </a:cxn>
                    <a:cxn ang="0">
                      <a:pos x="0" y="185"/>
                    </a:cxn>
                    <a:cxn ang="0">
                      <a:pos x="0" y="131"/>
                    </a:cxn>
                    <a:cxn ang="0">
                      <a:pos x="0" y="131"/>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close/>
                    </a:path>
                  </a:pathLst>
                </a:custGeom>
                <a:solidFill>
                  <a:schemeClr val="accent2"/>
                </a:solidFill>
                <a:ln w="9525">
                  <a:noFill/>
                  <a:round/>
                  <a:headEnd/>
                  <a:tailEnd/>
                </a:ln>
              </p:spPr>
              <p:txBody>
                <a:bodyPr/>
                <a:lstStyle/>
                <a:p>
                  <a:endParaRPr lang="en-US"/>
                </a:p>
              </p:txBody>
            </p:sp>
            <p:sp>
              <p:nvSpPr>
                <p:cNvPr id="59428" name="Freeform 36"/>
                <p:cNvSpPr>
                  <a:spLocks/>
                </p:cNvSpPr>
                <p:nvPr userDrawn="1"/>
              </p:nvSpPr>
              <p:spPr bwMode="auto">
                <a:xfrm>
                  <a:off x="717" y="3606"/>
                  <a:ext cx="245" cy="86"/>
                </a:xfrm>
                <a:custGeom>
                  <a:avLst/>
                  <a:gdLst/>
                  <a:ahLst/>
                  <a:cxnLst>
                    <a:cxn ang="0">
                      <a:pos x="0" y="126"/>
                    </a:cxn>
                    <a:cxn ang="0">
                      <a:pos x="66" y="173"/>
                    </a:cxn>
                    <a:cxn ang="0">
                      <a:pos x="222" y="166"/>
                    </a:cxn>
                    <a:cxn ang="0">
                      <a:pos x="418" y="116"/>
                    </a:cxn>
                    <a:cxn ang="0">
                      <a:pos x="488" y="42"/>
                    </a:cxn>
                    <a:cxn ang="0">
                      <a:pos x="443" y="2"/>
                    </a:cxn>
                    <a:cxn ang="0">
                      <a:pos x="253" y="0"/>
                    </a:cxn>
                    <a:cxn ang="0">
                      <a:pos x="110" y="12"/>
                    </a:cxn>
                    <a:cxn ang="0">
                      <a:pos x="15" y="76"/>
                    </a:cxn>
                    <a:cxn ang="0">
                      <a:pos x="112" y="95"/>
                    </a:cxn>
                    <a:cxn ang="0">
                      <a:pos x="275" y="53"/>
                    </a:cxn>
                    <a:cxn ang="0">
                      <a:pos x="416" y="53"/>
                    </a:cxn>
                    <a:cxn ang="0">
                      <a:pos x="268" y="110"/>
                    </a:cxn>
                    <a:cxn ang="0">
                      <a:pos x="142" y="126"/>
                    </a:cxn>
                    <a:cxn ang="0">
                      <a:pos x="0" y="126"/>
                    </a:cxn>
                    <a:cxn ang="0">
                      <a:pos x="0" y="126"/>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close/>
                    </a:path>
                  </a:pathLst>
                </a:custGeom>
                <a:solidFill>
                  <a:schemeClr val="accent2"/>
                </a:solidFill>
                <a:ln w="9525">
                  <a:noFill/>
                  <a:round/>
                  <a:headEnd/>
                  <a:tailEnd/>
                </a:ln>
              </p:spPr>
              <p:txBody>
                <a:bodyPr/>
                <a:lstStyle/>
                <a:p>
                  <a:endParaRPr lang="en-US"/>
                </a:p>
              </p:txBody>
            </p:sp>
          </p:grpSp>
        </p:grpSp>
      </p:grpSp>
      <p:grpSp>
        <p:nvGrpSpPr>
          <p:cNvPr id="59429" name="Group 37"/>
          <p:cNvGrpSpPr>
            <a:grpSpLocks/>
          </p:cNvGrpSpPr>
          <p:nvPr/>
        </p:nvGrpSpPr>
        <p:grpSpPr bwMode="auto">
          <a:xfrm>
            <a:off x="8680450" y="2116138"/>
            <a:ext cx="385763" cy="4308475"/>
            <a:chOff x="5468" y="1333"/>
            <a:chExt cx="243" cy="2714"/>
          </a:xfrm>
        </p:grpSpPr>
        <p:sp>
          <p:nvSpPr>
            <p:cNvPr id="59430" name="Freeform 38"/>
            <p:cNvSpPr>
              <a:spLocks/>
            </p:cNvSpPr>
            <p:nvPr userDrawn="1"/>
          </p:nvSpPr>
          <p:spPr bwMode="auto">
            <a:xfrm flipH="1">
              <a:off x="5468" y="2620"/>
              <a:ext cx="205" cy="1427"/>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endParaRPr lang="en-US"/>
            </a:p>
          </p:txBody>
        </p:sp>
        <p:sp>
          <p:nvSpPr>
            <p:cNvPr id="59431" name="Freeform 39"/>
            <p:cNvSpPr>
              <a:spLocks/>
            </p:cNvSpPr>
            <p:nvPr userDrawn="1"/>
          </p:nvSpPr>
          <p:spPr bwMode="auto">
            <a:xfrm flipH="1">
              <a:off x="5506" y="1333"/>
              <a:ext cx="205" cy="1633"/>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endParaRPr lang="en-US"/>
            </a:p>
          </p:txBody>
        </p:sp>
      </p:grpSp>
      <p:grpSp>
        <p:nvGrpSpPr>
          <p:cNvPr id="59432" name="Group 40"/>
          <p:cNvGrpSpPr>
            <a:grpSpLocks/>
          </p:cNvGrpSpPr>
          <p:nvPr/>
        </p:nvGrpSpPr>
        <p:grpSpPr bwMode="auto">
          <a:xfrm>
            <a:off x="7318375" y="90488"/>
            <a:ext cx="2133600" cy="1911350"/>
            <a:chOff x="4610" y="57"/>
            <a:chExt cx="1344" cy="1204"/>
          </a:xfrm>
        </p:grpSpPr>
        <p:grpSp>
          <p:nvGrpSpPr>
            <p:cNvPr id="59433" name="Group 41"/>
            <p:cNvGrpSpPr>
              <a:grpSpLocks/>
            </p:cNvGrpSpPr>
            <p:nvPr userDrawn="1"/>
          </p:nvGrpSpPr>
          <p:grpSpPr bwMode="auto">
            <a:xfrm>
              <a:off x="4610" y="57"/>
              <a:ext cx="1344" cy="1204"/>
              <a:chOff x="4610" y="57"/>
              <a:chExt cx="1344" cy="1204"/>
            </a:xfrm>
          </p:grpSpPr>
          <p:sp>
            <p:nvSpPr>
              <p:cNvPr id="59434" name="Freeform 42"/>
              <p:cNvSpPr>
                <a:spLocks/>
              </p:cNvSpPr>
              <p:nvPr userDrawn="1"/>
            </p:nvSpPr>
            <p:spPr bwMode="auto">
              <a:xfrm rot="-3172564">
                <a:off x="5430" y="1086"/>
                <a:ext cx="62" cy="288"/>
              </a:xfrm>
              <a:custGeom>
                <a:avLst/>
                <a:gdLst/>
                <a:ahLst/>
                <a:cxnLst>
                  <a:cxn ang="0">
                    <a:pos x="123" y="9"/>
                  </a:cxn>
                  <a:cxn ang="0">
                    <a:pos x="131" y="342"/>
                  </a:cxn>
                  <a:cxn ang="0">
                    <a:pos x="0" y="806"/>
                  </a:cxn>
                  <a:cxn ang="0">
                    <a:pos x="79" y="789"/>
                  </a:cxn>
                  <a:cxn ang="0">
                    <a:pos x="218" y="376"/>
                  </a:cxn>
                  <a:cxn ang="0">
                    <a:pos x="245" y="0"/>
                  </a:cxn>
                  <a:cxn ang="0">
                    <a:pos x="123" y="9"/>
                  </a:cxn>
                  <a:cxn ang="0">
                    <a:pos x="123" y="9"/>
                  </a:cxn>
                </a:cxnLst>
                <a:rect l="0" t="0" r="r" b="b"/>
                <a:pathLst>
                  <a:path w="245" h="806">
                    <a:moveTo>
                      <a:pt x="123" y="9"/>
                    </a:moveTo>
                    <a:lnTo>
                      <a:pt x="131" y="342"/>
                    </a:lnTo>
                    <a:lnTo>
                      <a:pt x="0" y="806"/>
                    </a:lnTo>
                    <a:lnTo>
                      <a:pt x="79" y="789"/>
                    </a:lnTo>
                    <a:lnTo>
                      <a:pt x="218" y="376"/>
                    </a:lnTo>
                    <a:lnTo>
                      <a:pt x="245" y="0"/>
                    </a:lnTo>
                    <a:lnTo>
                      <a:pt x="123" y="9"/>
                    </a:lnTo>
                    <a:lnTo>
                      <a:pt x="123" y="9"/>
                    </a:lnTo>
                    <a:close/>
                  </a:path>
                </a:pathLst>
              </a:custGeom>
              <a:solidFill>
                <a:schemeClr val="accent2"/>
              </a:solidFill>
              <a:ln w="9525">
                <a:noFill/>
                <a:round/>
                <a:headEnd/>
                <a:tailEnd/>
              </a:ln>
            </p:spPr>
            <p:txBody>
              <a:bodyPr/>
              <a:lstStyle/>
              <a:p>
                <a:endParaRPr lang="en-US"/>
              </a:p>
            </p:txBody>
          </p:sp>
          <p:grpSp>
            <p:nvGrpSpPr>
              <p:cNvPr id="59435" name="Group 43"/>
              <p:cNvGrpSpPr>
                <a:grpSpLocks/>
              </p:cNvGrpSpPr>
              <p:nvPr userDrawn="1"/>
            </p:nvGrpSpPr>
            <p:grpSpPr bwMode="auto">
              <a:xfrm>
                <a:off x="4610" y="57"/>
                <a:ext cx="1344" cy="985"/>
                <a:chOff x="4610" y="57"/>
                <a:chExt cx="1344" cy="985"/>
              </a:xfrm>
            </p:grpSpPr>
            <p:sp>
              <p:nvSpPr>
                <p:cNvPr id="59436" name="Freeform 44"/>
                <p:cNvSpPr>
                  <a:spLocks/>
                </p:cNvSpPr>
                <p:nvPr userDrawn="1"/>
              </p:nvSpPr>
              <p:spPr bwMode="auto">
                <a:xfrm rot="-3172564">
                  <a:off x="4966" y="71"/>
                  <a:ext cx="153" cy="125"/>
                </a:xfrm>
                <a:custGeom>
                  <a:avLst/>
                  <a:gdLst/>
                  <a:ahLst/>
                  <a:cxnLst>
                    <a:cxn ang="0">
                      <a:pos x="0" y="0"/>
                    </a:cxn>
                    <a:cxn ang="0">
                      <a:pos x="298" y="184"/>
                    </a:cxn>
                    <a:cxn ang="0">
                      <a:pos x="500" y="349"/>
                    </a:cxn>
                    <a:cxn ang="0">
                      <a:pos x="604" y="140"/>
                    </a:cxn>
                    <a:cxn ang="0">
                      <a:pos x="359" y="9"/>
                    </a:cxn>
                    <a:cxn ang="0">
                      <a:pos x="464" y="184"/>
                    </a:cxn>
                    <a:cxn ang="0">
                      <a:pos x="131" y="17"/>
                    </a:cxn>
                    <a:cxn ang="0">
                      <a:pos x="0" y="0"/>
                    </a:cxn>
                    <a:cxn ang="0">
                      <a:pos x="0" y="0"/>
                    </a:cxn>
                  </a:cxnLst>
                  <a:rect l="0" t="0" r="r" b="b"/>
                  <a:pathLst>
                    <a:path w="604" h="349">
                      <a:moveTo>
                        <a:pt x="0" y="0"/>
                      </a:moveTo>
                      <a:lnTo>
                        <a:pt x="298" y="184"/>
                      </a:lnTo>
                      <a:lnTo>
                        <a:pt x="500" y="349"/>
                      </a:lnTo>
                      <a:lnTo>
                        <a:pt x="604" y="140"/>
                      </a:lnTo>
                      <a:lnTo>
                        <a:pt x="359" y="9"/>
                      </a:lnTo>
                      <a:lnTo>
                        <a:pt x="464" y="184"/>
                      </a:lnTo>
                      <a:lnTo>
                        <a:pt x="131" y="17"/>
                      </a:lnTo>
                      <a:lnTo>
                        <a:pt x="0" y="0"/>
                      </a:lnTo>
                      <a:lnTo>
                        <a:pt x="0" y="0"/>
                      </a:lnTo>
                      <a:close/>
                    </a:path>
                  </a:pathLst>
                </a:custGeom>
                <a:solidFill>
                  <a:schemeClr val="accent2"/>
                </a:solidFill>
                <a:ln w="9525">
                  <a:noFill/>
                  <a:round/>
                  <a:headEnd/>
                  <a:tailEnd/>
                </a:ln>
              </p:spPr>
              <p:txBody>
                <a:bodyPr/>
                <a:lstStyle/>
                <a:p>
                  <a:endParaRPr lang="en-US"/>
                </a:p>
              </p:txBody>
            </p:sp>
            <p:sp>
              <p:nvSpPr>
                <p:cNvPr id="59437" name="Freeform 45"/>
                <p:cNvSpPr>
                  <a:spLocks/>
                </p:cNvSpPr>
                <p:nvPr userDrawn="1"/>
              </p:nvSpPr>
              <p:spPr bwMode="auto">
                <a:xfrm rot="-3172564">
                  <a:off x="5048" y="332"/>
                  <a:ext cx="269" cy="438"/>
                </a:xfrm>
                <a:custGeom>
                  <a:avLst/>
                  <a:gdLst/>
                  <a:ahLst/>
                  <a:cxnLst>
                    <a:cxn ang="0">
                      <a:pos x="741" y="129"/>
                    </a:cxn>
                    <a:cxn ang="0">
                      <a:pos x="485" y="352"/>
                    </a:cxn>
                    <a:cxn ang="0">
                      <a:pos x="163" y="762"/>
                    </a:cxn>
                    <a:cxn ang="0">
                      <a:pos x="0" y="1101"/>
                    </a:cxn>
                    <a:cxn ang="0">
                      <a:pos x="59" y="1230"/>
                    </a:cxn>
                    <a:cxn ang="0">
                      <a:pos x="262" y="1201"/>
                    </a:cxn>
                    <a:cxn ang="0">
                      <a:pos x="578" y="914"/>
                    </a:cxn>
                    <a:cxn ang="0">
                      <a:pos x="876" y="534"/>
                    </a:cxn>
                    <a:cxn ang="0">
                      <a:pos x="1034" y="270"/>
                    </a:cxn>
                    <a:cxn ang="0">
                      <a:pos x="1064" y="84"/>
                    </a:cxn>
                    <a:cxn ang="0">
                      <a:pos x="977" y="0"/>
                    </a:cxn>
                    <a:cxn ang="0">
                      <a:pos x="836" y="65"/>
                    </a:cxn>
                    <a:cxn ang="0">
                      <a:pos x="969" y="107"/>
                    </a:cxn>
                    <a:cxn ang="0">
                      <a:pos x="876" y="352"/>
                    </a:cxn>
                    <a:cxn ang="0">
                      <a:pos x="690" y="656"/>
                    </a:cxn>
                    <a:cxn ang="0">
                      <a:pos x="350" y="1008"/>
                    </a:cxn>
                    <a:cxn ang="0">
                      <a:pos x="116" y="1114"/>
                    </a:cxn>
                    <a:cxn ang="0">
                      <a:pos x="135" y="943"/>
                    </a:cxn>
                    <a:cxn ang="0">
                      <a:pos x="437" y="504"/>
                    </a:cxn>
                    <a:cxn ang="0">
                      <a:pos x="831" y="118"/>
                    </a:cxn>
                    <a:cxn ang="0">
                      <a:pos x="741" y="129"/>
                    </a:cxn>
                    <a:cxn ang="0">
                      <a:pos x="741" y="129"/>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close/>
                    </a:path>
                  </a:pathLst>
                </a:custGeom>
                <a:solidFill>
                  <a:schemeClr val="accent2"/>
                </a:solidFill>
                <a:ln w="9525">
                  <a:noFill/>
                  <a:round/>
                  <a:headEnd/>
                  <a:tailEnd/>
                </a:ln>
              </p:spPr>
              <p:txBody>
                <a:bodyPr/>
                <a:lstStyle/>
                <a:p>
                  <a:endParaRPr lang="en-US"/>
                </a:p>
              </p:txBody>
            </p:sp>
            <p:sp>
              <p:nvSpPr>
                <p:cNvPr id="59438" name="Freeform 46"/>
                <p:cNvSpPr>
                  <a:spLocks/>
                </p:cNvSpPr>
                <p:nvPr userDrawn="1"/>
              </p:nvSpPr>
              <p:spPr bwMode="auto">
                <a:xfrm rot="-3172564">
                  <a:off x="4858" y="182"/>
                  <a:ext cx="505" cy="898"/>
                </a:xfrm>
                <a:custGeom>
                  <a:avLst/>
                  <a:gdLst/>
                  <a:ahLst/>
                  <a:cxnLst>
                    <a:cxn ang="0">
                      <a:pos x="1941" y="0"/>
                    </a:cxn>
                    <a:cxn ang="0">
                      <a:pos x="0" y="2521"/>
                    </a:cxn>
                    <a:cxn ang="0">
                      <a:pos x="192" y="2450"/>
                    </a:cxn>
                    <a:cxn ang="0">
                      <a:pos x="2002" y="61"/>
                    </a:cxn>
                    <a:cxn ang="0">
                      <a:pos x="1941" y="0"/>
                    </a:cxn>
                    <a:cxn ang="0">
                      <a:pos x="1941" y="0"/>
                    </a:cxn>
                  </a:cxnLst>
                  <a:rect l="0" t="0" r="r" b="b"/>
                  <a:pathLst>
                    <a:path w="2002" h="2521">
                      <a:moveTo>
                        <a:pt x="1941" y="0"/>
                      </a:moveTo>
                      <a:lnTo>
                        <a:pt x="0" y="2521"/>
                      </a:lnTo>
                      <a:lnTo>
                        <a:pt x="192" y="2450"/>
                      </a:lnTo>
                      <a:lnTo>
                        <a:pt x="2002" y="61"/>
                      </a:lnTo>
                      <a:lnTo>
                        <a:pt x="1941" y="0"/>
                      </a:lnTo>
                      <a:lnTo>
                        <a:pt x="1941" y="0"/>
                      </a:lnTo>
                      <a:close/>
                    </a:path>
                  </a:pathLst>
                </a:custGeom>
                <a:solidFill>
                  <a:schemeClr val="accent2"/>
                </a:solidFill>
                <a:ln w="9525">
                  <a:noFill/>
                  <a:round/>
                  <a:headEnd/>
                  <a:tailEnd/>
                </a:ln>
              </p:spPr>
              <p:txBody>
                <a:bodyPr/>
                <a:lstStyle/>
                <a:p>
                  <a:endParaRPr lang="en-US"/>
                </a:p>
              </p:txBody>
            </p:sp>
            <p:sp>
              <p:nvSpPr>
                <p:cNvPr id="59439" name="Freeform 47"/>
                <p:cNvSpPr>
                  <a:spLocks/>
                </p:cNvSpPr>
                <p:nvPr userDrawn="1"/>
              </p:nvSpPr>
              <p:spPr bwMode="auto">
                <a:xfrm rot="-3172564">
                  <a:off x="4903" y="-19"/>
                  <a:ext cx="758" cy="1344"/>
                </a:xfrm>
                <a:custGeom>
                  <a:avLst/>
                  <a:gdLst/>
                  <a:ahLst/>
                  <a:cxnLst>
                    <a:cxn ang="0">
                      <a:pos x="95" y="2844"/>
                    </a:cxn>
                    <a:cxn ang="0">
                      <a:pos x="394" y="2834"/>
                    </a:cxn>
                    <a:cxn ang="0">
                      <a:pos x="821" y="3009"/>
                    </a:cxn>
                    <a:cxn ang="0">
                      <a:pos x="681" y="2817"/>
                    </a:cxn>
                    <a:cxn ang="0">
                      <a:pos x="367" y="2703"/>
                    </a:cxn>
                    <a:cxn ang="0">
                      <a:pos x="637" y="2720"/>
                    </a:cxn>
                    <a:cxn ang="0">
                      <a:pos x="979" y="2870"/>
                    </a:cxn>
                    <a:cxn ang="0">
                      <a:pos x="2859" y="420"/>
                    </a:cxn>
                    <a:cxn ang="0">
                      <a:pos x="2578" y="148"/>
                    </a:cxn>
                    <a:cxn ang="0">
                      <a:pos x="2308" y="0"/>
                    </a:cxn>
                    <a:cxn ang="0">
                      <a:pos x="2692" y="78"/>
                    </a:cxn>
                    <a:cxn ang="0">
                      <a:pos x="3007" y="428"/>
                    </a:cxn>
                    <a:cxn ang="0">
                      <a:pos x="831" y="3273"/>
                    </a:cxn>
                    <a:cxn ang="0">
                      <a:pos x="481" y="3412"/>
                    </a:cxn>
                    <a:cxn ang="0">
                      <a:pos x="105" y="3771"/>
                    </a:cxn>
                    <a:cxn ang="0">
                      <a:pos x="0" y="3667"/>
                    </a:cxn>
                    <a:cxn ang="0">
                      <a:pos x="131" y="3631"/>
                    </a:cxn>
                    <a:cxn ang="0">
                      <a:pos x="376" y="3385"/>
                    </a:cxn>
                    <a:cxn ang="0">
                      <a:pos x="165" y="3273"/>
                    </a:cxn>
                    <a:cxn ang="0">
                      <a:pos x="165" y="3176"/>
                    </a:cxn>
                    <a:cxn ang="0">
                      <a:pos x="411" y="3298"/>
                    </a:cxn>
                    <a:cxn ang="0">
                      <a:pos x="411" y="3186"/>
                    </a:cxn>
                    <a:cxn ang="0">
                      <a:pos x="603" y="3220"/>
                    </a:cxn>
                    <a:cxn ang="0">
                      <a:pos x="428" y="3079"/>
                    </a:cxn>
                    <a:cxn ang="0">
                      <a:pos x="629" y="3062"/>
                    </a:cxn>
                    <a:cxn ang="0">
                      <a:pos x="95" y="2844"/>
                    </a:cxn>
                    <a:cxn ang="0">
                      <a:pos x="95" y="2844"/>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close/>
                    </a:path>
                  </a:pathLst>
                </a:custGeom>
                <a:solidFill>
                  <a:schemeClr val="accent2"/>
                </a:solidFill>
                <a:ln w="9525">
                  <a:noFill/>
                  <a:round/>
                  <a:headEnd/>
                  <a:tailEnd/>
                </a:ln>
              </p:spPr>
              <p:txBody>
                <a:bodyPr/>
                <a:lstStyle/>
                <a:p>
                  <a:endParaRPr lang="en-US"/>
                </a:p>
              </p:txBody>
            </p:sp>
            <p:sp>
              <p:nvSpPr>
                <p:cNvPr id="59440" name="Freeform 48"/>
                <p:cNvSpPr>
                  <a:spLocks/>
                </p:cNvSpPr>
                <p:nvPr userDrawn="1"/>
              </p:nvSpPr>
              <p:spPr bwMode="auto">
                <a:xfrm rot="-3172564">
                  <a:off x="5297" y="897"/>
                  <a:ext cx="169" cy="122"/>
                </a:xfrm>
                <a:custGeom>
                  <a:avLst/>
                  <a:gdLst/>
                  <a:ahLst/>
                  <a:cxnLst>
                    <a:cxn ang="0">
                      <a:pos x="0" y="80"/>
                    </a:cxn>
                    <a:cxn ang="0">
                      <a:pos x="255" y="106"/>
                    </a:cxn>
                    <a:cxn ang="0">
                      <a:pos x="639" y="342"/>
                    </a:cxn>
                    <a:cxn ang="0">
                      <a:pos x="673" y="289"/>
                    </a:cxn>
                    <a:cxn ang="0">
                      <a:pos x="447" y="114"/>
                    </a:cxn>
                    <a:cxn ang="0">
                      <a:pos x="26" y="0"/>
                    </a:cxn>
                    <a:cxn ang="0">
                      <a:pos x="0" y="80"/>
                    </a:cxn>
                    <a:cxn ang="0">
                      <a:pos x="0" y="80"/>
                    </a:cxn>
                  </a:cxnLst>
                  <a:rect l="0" t="0" r="r" b="b"/>
                  <a:pathLst>
                    <a:path w="673" h="342">
                      <a:moveTo>
                        <a:pt x="0" y="80"/>
                      </a:moveTo>
                      <a:lnTo>
                        <a:pt x="255" y="106"/>
                      </a:lnTo>
                      <a:lnTo>
                        <a:pt x="639" y="342"/>
                      </a:lnTo>
                      <a:lnTo>
                        <a:pt x="673" y="289"/>
                      </a:lnTo>
                      <a:lnTo>
                        <a:pt x="447" y="114"/>
                      </a:lnTo>
                      <a:lnTo>
                        <a:pt x="26" y="0"/>
                      </a:lnTo>
                      <a:lnTo>
                        <a:pt x="0" y="80"/>
                      </a:lnTo>
                      <a:lnTo>
                        <a:pt x="0" y="80"/>
                      </a:lnTo>
                      <a:close/>
                    </a:path>
                  </a:pathLst>
                </a:custGeom>
                <a:solidFill>
                  <a:schemeClr val="accent2"/>
                </a:solidFill>
                <a:ln w="9525">
                  <a:noFill/>
                  <a:round/>
                  <a:headEnd/>
                  <a:tailEnd/>
                </a:ln>
              </p:spPr>
              <p:txBody>
                <a:bodyPr/>
                <a:lstStyle/>
                <a:p>
                  <a:endParaRPr lang="en-US"/>
                </a:p>
              </p:txBody>
            </p:sp>
            <p:sp>
              <p:nvSpPr>
                <p:cNvPr id="59441" name="Freeform 49"/>
                <p:cNvSpPr>
                  <a:spLocks/>
                </p:cNvSpPr>
                <p:nvPr userDrawn="1"/>
              </p:nvSpPr>
              <p:spPr bwMode="auto">
                <a:xfrm rot="-3172564">
                  <a:off x="5253" y="806"/>
                  <a:ext cx="181" cy="144"/>
                </a:xfrm>
                <a:custGeom>
                  <a:avLst/>
                  <a:gdLst/>
                  <a:ahLst/>
                  <a:cxnLst>
                    <a:cxn ang="0">
                      <a:pos x="0" y="78"/>
                    </a:cxn>
                    <a:cxn ang="0">
                      <a:pos x="340" y="148"/>
                    </a:cxn>
                    <a:cxn ang="0">
                      <a:pos x="638" y="403"/>
                    </a:cxn>
                    <a:cxn ang="0">
                      <a:pos x="716" y="296"/>
                    </a:cxn>
                    <a:cxn ang="0">
                      <a:pos x="420" y="114"/>
                    </a:cxn>
                    <a:cxn ang="0">
                      <a:pos x="70" y="0"/>
                    </a:cxn>
                    <a:cxn ang="0">
                      <a:pos x="0" y="78"/>
                    </a:cxn>
                    <a:cxn ang="0">
                      <a:pos x="0" y="78"/>
                    </a:cxn>
                  </a:cxnLst>
                  <a:rect l="0" t="0" r="r" b="b"/>
                  <a:pathLst>
                    <a:path w="716" h="403">
                      <a:moveTo>
                        <a:pt x="0" y="78"/>
                      </a:moveTo>
                      <a:lnTo>
                        <a:pt x="340" y="148"/>
                      </a:lnTo>
                      <a:lnTo>
                        <a:pt x="638" y="403"/>
                      </a:lnTo>
                      <a:lnTo>
                        <a:pt x="716" y="296"/>
                      </a:lnTo>
                      <a:lnTo>
                        <a:pt x="420" y="114"/>
                      </a:lnTo>
                      <a:lnTo>
                        <a:pt x="70" y="0"/>
                      </a:lnTo>
                      <a:lnTo>
                        <a:pt x="0" y="78"/>
                      </a:lnTo>
                      <a:lnTo>
                        <a:pt x="0" y="78"/>
                      </a:lnTo>
                      <a:close/>
                    </a:path>
                  </a:pathLst>
                </a:custGeom>
                <a:solidFill>
                  <a:schemeClr val="accent2"/>
                </a:solidFill>
                <a:ln w="9525">
                  <a:noFill/>
                  <a:round/>
                  <a:headEnd/>
                  <a:tailEnd/>
                </a:ln>
              </p:spPr>
              <p:txBody>
                <a:bodyPr/>
                <a:lstStyle/>
                <a:p>
                  <a:endParaRPr lang="en-US"/>
                </a:p>
              </p:txBody>
            </p:sp>
            <p:sp>
              <p:nvSpPr>
                <p:cNvPr id="59442" name="Freeform 50"/>
                <p:cNvSpPr>
                  <a:spLocks/>
                </p:cNvSpPr>
                <p:nvPr userDrawn="1"/>
              </p:nvSpPr>
              <p:spPr bwMode="auto">
                <a:xfrm rot="-3172564">
                  <a:off x="4985" y="210"/>
                  <a:ext cx="181" cy="147"/>
                </a:xfrm>
                <a:custGeom>
                  <a:avLst/>
                  <a:gdLst/>
                  <a:ahLst/>
                  <a:cxnLst>
                    <a:cxn ang="0">
                      <a:pos x="0" y="78"/>
                    </a:cxn>
                    <a:cxn ang="0">
                      <a:pos x="316" y="139"/>
                    </a:cxn>
                    <a:cxn ang="0">
                      <a:pos x="649" y="411"/>
                    </a:cxn>
                    <a:cxn ang="0">
                      <a:pos x="717" y="314"/>
                    </a:cxn>
                    <a:cxn ang="0">
                      <a:pos x="394" y="87"/>
                    </a:cxn>
                    <a:cxn ang="0">
                      <a:pos x="54" y="0"/>
                    </a:cxn>
                    <a:cxn ang="0">
                      <a:pos x="0" y="78"/>
                    </a:cxn>
                    <a:cxn ang="0">
                      <a:pos x="0" y="78"/>
                    </a:cxn>
                  </a:cxnLst>
                  <a:rect l="0" t="0" r="r" b="b"/>
                  <a:pathLst>
                    <a:path w="717" h="411">
                      <a:moveTo>
                        <a:pt x="0" y="78"/>
                      </a:moveTo>
                      <a:lnTo>
                        <a:pt x="316" y="139"/>
                      </a:lnTo>
                      <a:lnTo>
                        <a:pt x="649" y="411"/>
                      </a:lnTo>
                      <a:lnTo>
                        <a:pt x="717" y="314"/>
                      </a:lnTo>
                      <a:lnTo>
                        <a:pt x="394" y="87"/>
                      </a:lnTo>
                      <a:lnTo>
                        <a:pt x="54" y="0"/>
                      </a:lnTo>
                      <a:lnTo>
                        <a:pt x="0" y="78"/>
                      </a:lnTo>
                      <a:lnTo>
                        <a:pt x="0" y="78"/>
                      </a:lnTo>
                      <a:close/>
                    </a:path>
                  </a:pathLst>
                </a:custGeom>
                <a:solidFill>
                  <a:schemeClr val="accent2"/>
                </a:solidFill>
                <a:ln w="9525">
                  <a:noFill/>
                  <a:round/>
                  <a:headEnd/>
                  <a:tailEnd/>
                </a:ln>
              </p:spPr>
              <p:txBody>
                <a:bodyPr/>
                <a:lstStyle/>
                <a:p>
                  <a:endParaRPr lang="en-US"/>
                </a:p>
              </p:txBody>
            </p:sp>
            <p:sp>
              <p:nvSpPr>
                <p:cNvPr id="59443" name="Freeform 51"/>
                <p:cNvSpPr>
                  <a:spLocks/>
                </p:cNvSpPr>
                <p:nvPr userDrawn="1"/>
              </p:nvSpPr>
              <p:spPr bwMode="auto">
                <a:xfrm rot="-3172564">
                  <a:off x="4948" y="142"/>
                  <a:ext cx="179" cy="138"/>
                </a:xfrm>
                <a:custGeom>
                  <a:avLst/>
                  <a:gdLst/>
                  <a:ahLst/>
                  <a:cxnLst>
                    <a:cxn ang="0">
                      <a:pos x="0" y="88"/>
                    </a:cxn>
                    <a:cxn ang="0">
                      <a:pos x="272" y="131"/>
                    </a:cxn>
                    <a:cxn ang="0">
                      <a:pos x="665" y="386"/>
                    </a:cxn>
                    <a:cxn ang="0">
                      <a:pos x="709" y="308"/>
                    </a:cxn>
                    <a:cxn ang="0">
                      <a:pos x="306" y="53"/>
                    </a:cxn>
                    <a:cxn ang="0">
                      <a:pos x="43" y="0"/>
                    </a:cxn>
                    <a:cxn ang="0">
                      <a:pos x="0" y="88"/>
                    </a:cxn>
                    <a:cxn ang="0">
                      <a:pos x="0" y="88"/>
                    </a:cxn>
                  </a:cxnLst>
                  <a:rect l="0" t="0" r="r" b="b"/>
                  <a:pathLst>
                    <a:path w="709" h="386">
                      <a:moveTo>
                        <a:pt x="0" y="88"/>
                      </a:moveTo>
                      <a:lnTo>
                        <a:pt x="272" y="131"/>
                      </a:lnTo>
                      <a:lnTo>
                        <a:pt x="665" y="386"/>
                      </a:lnTo>
                      <a:lnTo>
                        <a:pt x="709" y="308"/>
                      </a:lnTo>
                      <a:lnTo>
                        <a:pt x="306" y="53"/>
                      </a:lnTo>
                      <a:lnTo>
                        <a:pt x="43" y="0"/>
                      </a:lnTo>
                      <a:lnTo>
                        <a:pt x="0" y="88"/>
                      </a:lnTo>
                      <a:lnTo>
                        <a:pt x="0" y="88"/>
                      </a:lnTo>
                      <a:close/>
                    </a:path>
                  </a:pathLst>
                </a:custGeom>
                <a:solidFill>
                  <a:schemeClr val="accent2"/>
                </a:solidFill>
                <a:ln w="9525">
                  <a:noFill/>
                  <a:round/>
                  <a:headEnd/>
                  <a:tailEnd/>
                </a:ln>
              </p:spPr>
              <p:txBody>
                <a:bodyPr/>
                <a:lstStyle/>
                <a:p>
                  <a:endParaRPr lang="en-US"/>
                </a:p>
              </p:txBody>
            </p:sp>
          </p:grpSp>
        </p:grpSp>
        <p:sp>
          <p:nvSpPr>
            <p:cNvPr id="59444" name="Line 52"/>
            <p:cNvSpPr>
              <a:spLocks noChangeShapeType="1"/>
            </p:cNvSpPr>
            <p:nvPr userDrawn="1"/>
          </p:nvSpPr>
          <p:spPr bwMode="auto">
            <a:xfrm>
              <a:off x="4870" y="84"/>
              <a:ext cx="42" cy="96"/>
            </a:xfrm>
            <a:prstGeom prst="line">
              <a:avLst/>
            </a:prstGeom>
            <a:noFill/>
            <a:ln w="38100">
              <a:solidFill>
                <a:schemeClr val="accent2"/>
              </a:solidFill>
              <a:round/>
              <a:headEnd/>
              <a:tailEnd/>
            </a:ln>
            <a:effectLst/>
          </p:spPr>
          <p:txBody>
            <a:bodyPr/>
            <a:lstStyle/>
            <a:p>
              <a:endParaRPr lang="en-US"/>
            </a:p>
          </p:txBody>
        </p:sp>
      </p:gr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a:solidFill>
            <a:schemeClr val="tx1"/>
          </a:solidFill>
          <a:latin typeface="+mj-lt"/>
          <a:ea typeface="+mj-ea"/>
          <a:cs typeface="+mj-cs"/>
        </a:defRPr>
      </a:lvl1pPr>
      <a:lvl2pPr algn="ctr" rtl="0" fontAlgn="base">
        <a:spcBef>
          <a:spcPct val="0"/>
        </a:spcBef>
        <a:spcAft>
          <a:spcPct val="0"/>
        </a:spcAft>
        <a:defRPr sz="4400">
          <a:solidFill>
            <a:schemeClr val="tx1"/>
          </a:solidFill>
          <a:latin typeface="Comic Sans MS" pitchFamily="66" charset="0"/>
        </a:defRPr>
      </a:lvl2pPr>
      <a:lvl3pPr algn="ctr" rtl="0" fontAlgn="base">
        <a:spcBef>
          <a:spcPct val="0"/>
        </a:spcBef>
        <a:spcAft>
          <a:spcPct val="0"/>
        </a:spcAft>
        <a:defRPr sz="4400">
          <a:solidFill>
            <a:schemeClr val="tx1"/>
          </a:solidFill>
          <a:latin typeface="Comic Sans MS" pitchFamily="66" charset="0"/>
        </a:defRPr>
      </a:lvl3pPr>
      <a:lvl4pPr algn="ctr" rtl="0" fontAlgn="base">
        <a:spcBef>
          <a:spcPct val="0"/>
        </a:spcBef>
        <a:spcAft>
          <a:spcPct val="0"/>
        </a:spcAft>
        <a:defRPr sz="4400">
          <a:solidFill>
            <a:schemeClr val="tx1"/>
          </a:solidFill>
          <a:latin typeface="Comic Sans MS" pitchFamily="66" charset="0"/>
        </a:defRPr>
      </a:lvl4pPr>
      <a:lvl5pPr algn="ctr" rtl="0" fontAlgn="base">
        <a:spcBef>
          <a:spcPct val="0"/>
        </a:spcBef>
        <a:spcAft>
          <a:spcPct val="0"/>
        </a:spcAft>
        <a:defRPr sz="4400">
          <a:solidFill>
            <a:schemeClr val="tx1"/>
          </a:solidFill>
          <a:latin typeface="Comic Sans MS" pitchFamily="66" charset="0"/>
        </a:defRPr>
      </a:lvl5pPr>
      <a:lvl6pPr marL="457200" algn="ctr" rtl="0" fontAlgn="base">
        <a:spcBef>
          <a:spcPct val="0"/>
        </a:spcBef>
        <a:spcAft>
          <a:spcPct val="0"/>
        </a:spcAft>
        <a:defRPr sz="4400">
          <a:solidFill>
            <a:schemeClr val="tx1"/>
          </a:solidFill>
          <a:latin typeface="Comic Sans MS" pitchFamily="66" charset="0"/>
        </a:defRPr>
      </a:lvl6pPr>
      <a:lvl7pPr marL="914400" algn="ctr" rtl="0" fontAlgn="base">
        <a:spcBef>
          <a:spcPct val="0"/>
        </a:spcBef>
        <a:spcAft>
          <a:spcPct val="0"/>
        </a:spcAft>
        <a:defRPr sz="4400">
          <a:solidFill>
            <a:schemeClr val="tx1"/>
          </a:solidFill>
          <a:latin typeface="Comic Sans MS" pitchFamily="66" charset="0"/>
        </a:defRPr>
      </a:lvl7pPr>
      <a:lvl8pPr marL="1371600" algn="ctr" rtl="0" fontAlgn="base">
        <a:spcBef>
          <a:spcPct val="0"/>
        </a:spcBef>
        <a:spcAft>
          <a:spcPct val="0"/>
        </a:spcAft>
        <a:defRPr sz="4400">
          <a:solidFill>
            <a:schemeClr val="tx1"/>
          </a:solidFill>
          <a:latin typeface="Comic Sans MS" pitchFamily="66" charset="0"/>
        </a:defRPr>
      </a:lvl8pPr>
      <a:lvl9pPr marL="1828800" algn="ctr" rtl="0" fontAlgn="base">
        <a:spcBef>
          <a:spcPct val="0"/>
        </a:spcBef>
        <a:spcAft>
          <a:spcPct val="0"/>
        </a:spcAft>
        <a:defRPr sz="4400">
          <a:solidFill>
            <a:schemeClr val="tx1"/>
          </a:solidFill>
          <a:latin typeface="Comic Sans MS" pitchFamily="66"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idx="4294967295"/>
          </p:nvPr>
        </p:nvSpPr>
        <p:spPr>
          <a:xfrm>
            <a:off x="685800" y="2130425"/>
            <a:ext cx="7772400" cy="1470025"/>
          </a:xfrm>
        </p:spPr>
        <p:txBody>
          <a:bodyPr anchor="ctr"/>
          <a:lstStyle/>
          <a:p>
            <a:r>
              <a:rPr lang="en-US">
                <a:solidFill>
                  <a:schemeClr val="tx2"/>
                </a:solidFill>
                <a:effectLst>
                  <a:outerShdw blurRad="38100" dist="38100" dir="2700000" algn="tl">
                    <a:srgbClr val="C0C0C0"/>
                  </a:outerShdw>
                </a:effectLst>
              </a:rPr>
              <a:t>Essays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Content Placeholder 2"/>
          <p:cNvSpPr>
            <a:spLocks noGrp="1"/>
          </p:cNvSpPr>
          <p:nvPr>
            <p:ph idx="4294967295"/>
          </p:nvPr>
        </p:nvSpPr>
        <p:spPr>
          <a:xfrm>
            <a:off x="685800" y="990600"/>
            <a:ext cx="7696200" cy="4495800"/>
          </a:xfrm>
        </p:spPr>
        <p:txBody>
          <a:bodyPr/>
          <a:lstStyle/>
          <a:p>
            <a:r>
              <a:rPr lang="en-US"/>
              <a:t>Academic essays, which may be called "papers", are usually more formal than literary ones. </a:t>
            </a:r>
          </a:p>
          <a:p>
            <a:r>
              <a:rPr lang="en-US"/>
              <a:t>They may still allow the presentation of the writer's own views, but this is done in a logical and factual manner, with the use of the first person often discouraged.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p:txBody>
          <a:bodyPr>
            <a:normAutofit/>
          </a:bodyPr>
          <a:lstStyle/>
          <a:p>
            <a:r>
              <a:rPr lang="en-US" sz="2800"/>
              <a:t>Longer academic essays (often with a word limit of between 2,000 and 5,000 words) are often more discursive.  </a:t>
            </a:r>
          </a:p>
          <a:p>
            <a:r>
              <a:rPr lang="en-US" sz="2800"/>
              <a:t>They sometimes begin with a short summary analysis of what has previously been written on a topic, which is often called a literature review.  </a:t>
            </a:r>
          </a:p>
          <a:p>
            <a:r>
              <a:rPr lang="en-US" sz="2800"/>
              <a:t>Longer essays may also contain an introductory page in which words and phrases from the title are tightly defined. </a:t>
            </a:r>
          </a:p>
          <a:p>
            <a:endParaRPr lang="en-US" sz="2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p:txBody>
          <a:bodyPr>
            <a:normAutofit/>
          </a:bodyPr>
          <a:lstStyle/>
          <a:p>
            <a:pPr>
              <a:lnSpc>
                <a:spcPct val="90000"/>
              </a:lnSpc>
            </a:pPr>
            <a:r>
              <a:rPr lang="en-US" sz="2700"/>
              <a:t>Most academic institutions will require that all substantial facts, quotations, and other supporting material used in an essay be referenced in a bibliography or works cited page at the end of the text.  </a:t>
            </a:r>
          </a:p>
          <a:p>
            <a:pPr>
              <a:lnSpc>
                <a:spcPct val="90000"/>
              </a:lnSpc>
            </a:pPr>
            <a:r>
              <a:rPr lang="en-US" sz="2700"/>
              <a:t>This scholarly convention allows others (whether teachers or fellow scholars) to understand the basis of the facts and quotations used to support the essay's argument, and thereby help to evaluate to what extent the argument is supported by evidence, and to evaluate the quality of that 	evidence.  </a:t>
            </a:r>
          </a:p>
          <a:p>
            <a:pPr>
              <a:lnSpc>
                <a:spcPct val="90000"/>
              </a:lnSpc>
            </a:pPr>
            <a:endParaRPr lang="en-US" sz="27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Content Placeholder 2"/>
          <p:cNvSpPr>
            <a:spLocks noGrp="1"/>
          </p:cNvSpPr>
          <p:nvPr>
            <p:ph idx="4294967295"/>
          </p:nvPr>
        </p:nvSpPr>
        <p:spPr/>
        <p:txBody>
          <a:bodyPr/>
          <a:lstStyle/>
          <a:p>
            <a:r>
              <a:rPr lang="en-US"/>
              <a:t>The academic essay tests the student's ability to present their thoughts in an organized way and tests their intellectual capabilities.</a:t>
            </a:r>
          </a:p>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Content Placeholder 2"/>
          <p:cNvSpPr>
            <a:spLocks noGrp="1"/>
          </p:cNvSpPr>
          <p:nvPr>
            <p:ph idx="4294967295"/>
          </p:nvPr>
        </p:nvSpPr>
        <p:spPr>
          <a:xfrm>
            <a:off x="685800" y="609600"/>
            <a:ext cx="7696200" cy="4876800"/>
          </a:xfrm>
        </p:spPr>
        <p:txBody>
          <a:bodyPr/>
          <a:lstStyle/>
          <a:p>
            <a:r>
              <a:rPr lang="en-US"/>
              <a:t>One of the challenges facing universities is that in some cases, students may submit essays which have been purchased from an essay mill (or "paper mill") as their own work.  </a:t>
            </a:r>
          </a:p>
          <a:p>
            <a:r>
              <a:rPr lang="en-US"/>
              <a:t>An "essay mill" is a ghostwriting service that sells pre-written essays to university and college students.  </a:t>
            </a:r>
          </a:p>
          <a:p>
            <a:endParaRPr lang="en-US"/>
          </a:p>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Content Placeholder 2"/>
          <p:cNvSpPr>
            <a:spLocks noGrp="1"/>
          </p:cNvSpPr>
          <p:nvPr>
            <p:ph idx="4294967295"/>
          </p:nvPr>
        </p:nvSpPr>
        <p:spPr>
          <a:xfrm>
            <a:off x="685800" y="609600"/>
            <a:ext cx="7696200" cy="4876800"/>
          </a:xfrm>
        </p:spPr>
        <p:txBody>
          <a:bodyPr/>
          <a:lstStyle/>
          <a:p>
            <a:r>
              <a:rPr lang="en-US"/>
              <a:t>Since plagiarism is a form of academic dishonesty or academic fraud, universities and colleges may investigate papers suspected to be from an essay mill by using Internet plagiarism detection software, which compares essays against a database of known essay mill essays and by orally testing students on the contents of their papers.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ctrTitle" idx="4294967295"/>
          </p:nvPr>
        </p:nvSpPr>
        <p:spPr>
          <a:xfrm>
            <a:off x="685800" y="2130425"/>
            <a:ext cx="7772400" cy="1470025"/>
          </a:xfrm>
        </p:spPr>
        <p:txBody>
          <a:bodyPr anchor="ctr"/>
          <a:lstStyle/>
          <a:p>
            <a:r>
              <a:rPr lang="en-US" b="1">
                <a:solidFill>
                  <a:schemeClr val="tx2"/>
                </a:solidFill>
                <a:effectLst>
                  <a:outerShdw blurRad="38100" dist="38100" dir="2700000" algn="tl">
                    <a:srgbClr val="C0C0C0"/>
                  </a:outerShdw>
                </a:effectLst>
              </a:rPr>
              <a:t>Forms and Styles</a:t>
            </a:r>
            <a:r>
              <a:rPr lang="en-US">
                <a:solidFill>
                  <a:schemeClr val="tx2"/>
                </a:solidFill>
                <a:effectLst>
                  <a:outerShdw blurRad="38100" dist="38100" dir="2700000" algn="tl">
                    <a:srgbClr val="C0C0C0"/>
                  </a:outerShdw>
                </a:effectLst>
              </a:rPr>
              <a:t/>
            </a:r>
            <a:br>
              <a:rPr lang="en-US">
                <a:solidFill>
                  <a:schemeClr val="tx2"/>
                </a:solidFill>
                <a:effectLst>
                  <a:outerShdw blurRad="38100" dist="38100" dir="2700000" algn="tl">
                    <a:srgbClr val="C0C0C0"/>
                  </a:outerShdw>
                </a:effectLst>
              </a:rPr>
            </a:br>
            <a:endParaRPr lang="en-US">
              <a:solidFill>
                <a:schemeClr val="tx2"/>
              </a:solidFill>
              <a:effectLst>
                <a:outerShdw blurRad="38100" dist="38100" dir="2700000" algn="tl">
                  <a:srgbClr val="C0C0C0"/>
                </a:outerShdw>
              </a:effectLs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ctrTitle" idx="4294967295"/>
          </p:nvPr>
        </p:nvSpPr>
        <p:spPr>
          <a:xfrm>
            <a:off x="685800" y="2130425"/>
            <a:ext cx="7772400" cy="1470025"/>
          </a:xfrm>
        </p:spPr>
        <p:txBody>
          <a:bodyPr anchor="ctr"/>
          <a:lstStyle/>
          <a:p>
            <a:r>
              <a:rPr lang="en-US" b="1">
                <a:solidFill>
                  <a:schemeClr val="tx2"/>
                </a:solidFill>
                <a:effectLst>
                  <a:outerShdw blurRad="38100" dist="38100" dir="2700000" algn="tl">
                    <a:srgbClr val="C0C0C0"/>
                  </a:outerShdw>
                </a:effectLst>
              </a:rPr>
              <a:t>Descriptive</a:t>
            </a:r>
            <a:r>
              <a:rPr lang="en-US">
                <a:solidFill>
                  <a:schemeClr val="tx2"/>
                </a:solidFill>
                <a:effectLst>
                  <a:outerShdw blurRad="38100" dist="38100" dir="2700000" algn="tl">
                    <a:srgbClr val="C0C0C0"/>
                  </a:outerShdw>
                </a:effectLst>
              </a:rPr>
              <a:t/>
            </a:r>
            <a:br>
              <a:rPr lang="en-US">
                <a:solidFill>
                  <a:schemeClr val="tx2"/>
                </a:solidFill>
                <a:effectLst>
                  <a:outerShdw blurRad="38100" dist="38100" dir="2700000" algn="tl">
                    <a:srgbClr val="C0C0C0"/>
                  </a:outerShdw>
                </a:effectLst>
              </a:rPr>
            </a:br>
            <a:endParaRPr lang="en-US">
              <a:solidFill>
                <a:schemeClr val="tx2"/>
              </a:solidFill>
              <a:effectLst>
                <a:outerShdw blurRad="38100" dist="38100" dir="2700000" algn="tl">
                  <a:srgbClr val="C0C0C0"/>
                </a:outerShdw>
              </a:effectLs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p:txBody>
          <a:bodyPr>
            <a:normAutofit/>
          </a:bodyPr>
          <a:lstStyle/>
          <a:p>
            <a:pPr>
              <a:lnSpc>
                <a:spcPct val="80000"/>
              </a:lnSpc>
            </a:pPr>
            <a:r>
              <a:rPr lang="en-US" sz="3000"/>
              <a:t>Descriptive writing is characterized by sensory details, which appeal to the physical senses, and details that appeal to a reader’s emotional, physical, or intellectual sensibilities.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ChangeArrowheads="1"/>
          </p:cNvSpPr>
          <p:nvPr>
            <p:ph type="body" idx="1"/>
          </p:nvPr>
        </p:nvSpPr>
        <p:spPr/>
        <p:txBody>
          <a:bodyPr/>
          <a:lstStyle/>
          <a:p>
            <a:pPr>
              <a:lnSpc>
                <a:spcPct val="80000"/>
              </a:lnSpc>
            </a:pPr>
            <a:r>
              <a:rPr lang="en-US" sz="3000"/>
              <a:t>Determining the purpose, considering the audience, creating a dominant impression, using descriptive language, and organizing the description are the rhetorical choices to be considered when using a description.  </a:t>
            </a:r>
          </a:p>
          <a:p>
            <a:pPr>
              <a:lnSpc>
                <a:spcPct val="80000"/>
              </a:lnSpc>
            </a:pPr>
            <a:r>
              <a:rPr lang="en-US" sz="3000"/>
              <a:t>A description is usually arranged spatially but can also be chronological or emphatic.  </a:t>
            </a:r>
          </a:p>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Content Placeholder 2"/>
          <p:cNvSpPr>
            <a:spLocks noGrp="1"/>
          </p:cNvSpPr>
          <p:nvPr>
            <p:ph idx="4294967295"/>
          </p:nvPr>
        </p:nvSpPr>
        <p:spPr>
          <a:xfrm>
            <a:off x="685800" y="838200"/>
            <a:ext cx="7696200" cy="4648200"/>
          </a:xfrm>
        </p:spPr>
        <p:txBody>
          <a:bodyPr/>
          <a:lstStyle/>
          <a:p>
            <a:r>
              <a:rPr lang="en-US"/>
              <a:t>An essay is usually a short piece of writing which is often written from an author's personal point of view.  Essays can consist of a number of elements, including: literary criticism, political manifestos, learned arguments, observations of daily life, recollections, and reflections of the author.</a:t>
            </a:r>
          </a:p>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p:txBody>
          <a:bodyPr>
            <a:normAutofit/>
          </a:bodyPr>
          <a:lstStyle/>
          <a:p>
            <a:pPr>
              <a:lnSpc>
                <a:spcPct val="90000"/>
              </a:lnSpc>
            </a:pPr>
            <a:r>
              <a:rPr lang="en-US"/>
              <a:t>The focus of a description is the scene.  </a:t>
            </a:r>
          </a:p>
          <a:p>
            <a:pPr>
              <a:lnSpc>
                <a:spcPct val="90000"/>
              </a:lnSpc>
            </a:pPr>
            <a:r>
              <a:rPr lang="en-US"/>
              <a:t>Description uses tools such as denotative language, connotative language, figurative language, metaphor, and simile to arrive at a dominant impression.   </a:t>
            </a:r>
          </a:p>
          <a:p>
            <a:pPr>
              <a:lnSpc>
                <a:spcPct val="90000"/>
              </a:lnSpc>
            </a:pP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type="body" idx="1"/>
          </p:nvPr>
        </p:nvSpPr>
        <p:spPr/>
        <p:txBody>
          <a:bodyPr/>
          <a:lstStyle/>
          <a:p>
            <a:pPr>
              <a:lnSpc>
                <a:spcPct val="90000"/>
              </a:lnSpc>
            </a:pPr>
            <a:r>
              <a:rPr lang="en-US"/>
              <a:t>One university essay guide states that "descriptive writing says what happened or what another author has discussed; it provides an account of the topic."</a:t>
            </a:r>
          </a:p>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ctrTitle" idx="4294967295"/>
          </p:nvPr>
        </p:nvSpPr>
        <p:spPr>
          <a:xfrm>
            <a:off x="685800" y="2130425"/>
            <a:ext cx="7772400" cy="1470025"/>
          </a:xfrm>
        </p:spPr>
        <p:txBody>
          <a:bodyPr anchor="ctr"/>
          <a:lstStyle/>
          <a:p>
            <a:r>
              <a:rPr lang="en-US" b="1">
                <a:solidFill>
                  <a:schemeClr val="tx2"/>
                </a:solidFill>
                <a:effectLst>
                  <a:outerShdw blurRad="38100" dist="38100" dir="2700000" algn="tl">
                    <a:srgbClr val="C0C0C0"/>
                  </a:outerShdw>
                </a:effectLst>
              </a:rPr>
              <a:t>Research vs. Discussion Papers</a:t>
            </a:r>
            <a:r>
              <a:rPr lang="en-US">
                <a:solidFill>
                  <a:schemeClr val="tx2"/>
                </a:solidFill>
                <a:effectLst>
                  <a:outerShdw blurRad="38100" dist="38100" dir="2700000" algn="tl">
                    <a:srgbClr val="C0C0C0"/>
                  </a:outerShdw>
                </a:effectLst>
              </a:rPr>
              <a:t/>
            </a:r>
            <a:br>
              <a:rPr lang="en-US">
                <a:solidFill>
                  <a:schemeClr val="tx2"/>
                </a:solidFill>
                <a:effectLst>
                  <a:outerShdw blurRad="38100" dist="38100" dir="2700000" algn="tl">
                    <a:srgbClr val="C0C0C0"/>
                  </a:outerShdw>
                </a:effectLst>
              </a:rPr>
            </a:br>
            <a:endParaRPr lang="en-US">
              <a:solidFill>
                <a:schemeClr val="tx2"/>
              </a:solidFill>
              <a:effectLst>
                <a:outerShdw blurRad="38100" dist="38100" dir="2700000" algn="tl">
                  <a:srgbClr val="C0C0C0"/>
                </a:outerShdw>
              </a:effectLs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p:txBody>
          <a:bodyPr>
            <a:normAutofit/>
          </a:bodyPr>
          <a:lstStyle/>
          <a:p>
            <a:pPr>
              <a:lnSpc>
                <a:spcPct val="90000"/>
              </a:lnSpc>
            </a:pPr>
            <a:r>
              <a:rPr lang="en-US"/>
              <a:t>One university essay guide makes the distinction between research papers and discussion papers. </a:t>
            </a:r>
          </a:p>
          <a:p>
            <a:pPr>
              <a:lnSpc>
                <a:spcPct val="90000"/>
              </a:lnSpc>
            </a:pPr>
            <a:r>
              <a:rPr lang="en-US"/>
              <a:t>The guide states that a "research paper is intended to uncover a wide variety of sources on a given topic".  </a:t>
            </a:r>
          </a:p>
          <a:p>
            <a:pPr>
              <a:lnSpc>
                <a:spcPct val="90000"/>
              </a:lnSpc>
            </a:pPr>
            <a:r>
              <a:rPr lang="en-US"/>
              <a:t>As such, research papers "tend to be longer and more inclusive in their scope and with the amount of information they deal with."  </a:t>
            </a:r>
          </a:p>
          <a:p>
            <a:pPr>
              <a:lnSpc>
                <a:spcPct val="90000"/>
              </a:lnSpc>
            </a:pP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Content Placeholder 2"/>
          <p:cNvSpPr>
            <a:spLocks noGrp="1"/>
          </p:cNvSpPr>
          <p:nvPr>
            <p:ph idx="4294967295"/>
          </p:nvPr>
        </p:nvSpPr>
        <p:spPr>
          <a:xfrm>
            <a:off x="685800" y="609600"/>
            <a:ext cx="7696200" cy="4876800"/>
          </a:xfrm>
        </p:spPr>
        <p:txBody>
          <a:bodyPr/>
          <a:lstStyle/>
          <a:p>
            <a:r>
              <a:rPr lang="en-US"/>
              <a:t>While discussion papers "also include research, ...they tend to be shorter and more selective in their approach...and more analytical and critical". </a:t>
            </a:r>
          </a:p>
          <a:p>
            <a:r>
              <a:rPr lang="en-US"/>
              <a:t>Whereas a research paper would typically quote "a wide variety of sources", a discussion paper aims to integrate the material in a broader fashion.</a:t>
            </a:r>
          </a:p>
          <a:p>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ctrTitle" idx="4294967295"/>
          </p:nvPr>
        </p:nvSpPr>
        <p:spPr>
          <a:xfrm>
            <a:off x="685800" y="2130425"/>
            <a:ext cx="7772400" cy="1470025"/>
          </a:xfrm>
        </p:spPr>
        <p:txBody>
          <a:bodyPr anchor="ctr"/>
          <a:lstStyle/>
          <a:p>
            <a:r>
              <a:rPr lang="en-US" b="1">
                <a:solidFill>
                  <a:schemeClr val="tx2"/>
                </a:solidFill>
                <a:effectLst>
                  <a:outerShdw blurRad="38100" dist="38100" dir="2700000" algn="tl">
                    <a:srgbClr val="C0C0C0"/>
                  </a:outerShdw>
                </a:effectLst>
              </a:rPr>
              <a:t>Narrative</a:t>
            </a:r>
            <a:r>
              <a:rPr lang="en-US">
                <a:solidFill>
                  <a:schemeClr val="tx2"/>
                </a:solidFill>
                <a:effectLst>
                  <a:outerShdw blurRad="38100" dist="38100" dir="2700000" algn="tl">
                    <a:srgbClr val="C0C0C0"/>
                  </a:outerShdw>
                </a:effectLst>
              </a:rPr>
              <a:t/>
            </a:r>
            <a:br>
              <a:rPr lang="en-US">
                <a:solidFill>
                  <a:schemeClr val="tx2"/>
                </a:solidFill>
                <a:effectLst>
                  <a:outerShdw blurRad="38100" dist="38100" dir="2700000" algn="tl">
                    <a:srgbClr val="C0C0C0"/>
                  </a:outerShdw>
                </a:effectLst>
              </a:rPr>
            </a:br>
            <a:endParaRPr lang="en-US">
              <a:solidFill>
                <a:schemeClr val="tx2"/>
              </a:solidFill>
              <a:effectLst>
                <a:outerShdw blurRad="38100" dist="38100" dir="2700000" algn="tl">
                  <a:srgbClr val="C0C0C0"/>
                </a:outerShdw>
              </a:effectLs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Content Placeholder 2"/>
          <p:cNvSpPr>
            <a:spLocks noGrp="1"/>
          </p:cNvSpPr>
          <p:nvPr>
            <p:ph idx="4294967295"/>
          </p:nvPr>
        </p:nvSpPr>
        <p:spPr/>
        <p:txBody>
          <a:bodyPr/>
          <a:lstStyle/>
          <a:p>
            <a:r>
              <a:rPr lang="en-US"/>
              <a:t>A narrative uses tools such as flashbacks, flash-forwards, and transitions that often build to a climax.  </a:t>
            </a:r>
          </a:p>
          <a:p>
            <a:r>
              <a:rPr lang="en-US"/>
              <a:t>The focus of a narrative is the plot.  </a:t>
            </a:r>
          </a:p>
          <a:p>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Content Placeholder 2"/>
          <p:cNvSpPr>
            <a:spLocks noGrp="1"/>
          </p:cNvSpPr>
          <p:nvPr>
            <p:ph idx="4294967295"/>
          </p:nvPr>
        </p:nvSpPr>
        <p:spPr/>
        <p:txBody>
          <a:bodyPr/>
          <a:lstStyle/>
          <a:p>
            <a:r>
              <a:rPr lang="en-US"/>
              <a:t>When creating a narrative, authors must determine their purpose, consider their audience, establish their point of view, use dialogue, and organize the narrative.  </a:t>
            </a:r>
          </a:p>
          <a:p>
            <a:r>
              <a:rPr lang="en-US"/>
              <a:t>A narrative is usually arranged chronologically.</a:t>
            </a:r>
          </a:p>
          <a:p>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ctrTitle" idx="4294967295"/>
          </p:nvPr>
        </p:nvSpPr>
        <p:spPr>
          <a:xfrm>
            <a:off x="685800" y="2130425"/>
            <a:ext cx="7772400" cy="1470025"/>
          </a:xfrm>
        </p:spPr>
        <p:txBody>
          <a:bodyPr anchor="ctr"/>
          <a:lstStyle/>
          <a:p>
            <a:r>
              <a:rPr lang="en-US" b="1">
                <a:solidFill>
                  <a:schemeClr val="tx2"/>
                </a:solidFill>
                <a:effectLst>
                  <a:outerShdw blurRad="38100" dist="38100" dir="2700000" algn="tl">
                    <a:srgbClr val="C0C0C0"/>
                  </a:outerShdw>
                </a:effectLst>
              </a:rPr>
              <a:t>Exemplification</a:t>
            </a:r>
            <a:r>
              <a:rPr lang="en-US">
                <a:solidFill>
                  <a:schemeClr val="tx2"/>
                </a:solidFill>
                <a:effectLst>
                  <a:outerShdw blurRad="38100" dist="38100" dir="2700000" algn="tl">
                    <a:srgbClr val="C0C0C0"/>
                  </a:outerShdw>
                </a:effectLst>
              </a:rPr>
              <a:t/>
            </a:r>
            <a:br>
              <a:rPr lang="en-US">
                <a:solidFill>
                  <a:schemeClr val="tx2"/>
                </a:solidFill>
                <a:effectLst>
                  <a:outerShdw blurRad="38100" dist="38100" dir="2700000" algn="tl">
                    <a:srgbClr val="C0C0C0"/>
                  </a:outerShdw>
                </a:effectLst>
              </a:rPr>
            </a:br>
            <a:endParaRPr lang="en-US">
              <a:solidFill>
                <a:schemeClr val="tx2"/>
              </a:solidFill>
              <a:effectLst>
                <a:outerShdw blurRad="38100" dist="38100" dir="2700000" algn="tl">
                  <a:srgbClr val="C0C0C0"/>
                </a:outerShdw>
              </a:effectLs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Content Placeholder 2"/>
          <p:cNvSpPr>
            <a:spLocks noGrp="1"/>
          </p:cNvSpPr>
          <p:nvPr>
            <p:ph idx="4294967295"/>
          </p:nvPr>
        </p:nvSpPr>
        <p:spPr>
          <a:xfrm>
            <a:off x="685800" y="609600"/>
            <a:ext cx="7696200" cy="4876800"/>
          </a:xfrm>
        </p:spPr>
        <p:txBody>
          <a:bodyPr/>
          <a:lstStyle/>
          <a:p>
            <a:r>
              <a:rPr lang="en-US"/>
              <a:t>An exemplification essay is characterized by a generalization and relevant, representative, and believable examples including anecdotes.  </a:t>
            </a:r>
          </a:p>
          <a:p>
            <a:r>
              <a:rPr lang="en-US"/>
              <a:t>Writers need to consider their subject, determine their purpose, consider their audience, decide on specific examples, and arrange all the 	parts together when writing an 			exemplification essay.</a:t>
            </a:r>
          </a:p>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p:txBody>
          <a:bodyPr>
            <a:normAutofit/>
          </a:bodyPr>
          <a:lstStyle/>
          <a:p>
            <a:pPr>
              <a:lnSpc>
                <a:spcPct val="80000"/>
              </a:lnSpc>
            </a:pPr>
            <a:r>
              <a:rPr lang="en-US" sz="3000"/>
              <a:t>The definition of an essay is vague, overlapping with those of an article and a short story. </a:t>
            </a:r>
          </a:p>
          <a:p>
            <a:pPr>
              <a:lnSpc>
                <a:spcPct val="80000"/>
              </a:lnSpc>
            </a:pPr>
            <a:r>
              <a:rPr lang="en-US" sz="3000"/>
              <a:t>Almost all modern essays are written in prose, but works in verse have been dubbed essays (e.g. Alexander Pope's An Essay on Criticism and An Essay on Man).  </a:t>
            </a:r>
          </a:p>
          <a:p>
            <a:pPr>
              <a:lnSpc>
                <a:spcPct val="80000"/>
              </a:lnSpc>
            </a:pPr>
            <a:r>
              <a:rPr lang="en-US" sz="3000"/>
              <a:t>While brevity usually defines an essay, voluminous works like John Locke's An Essay Concerning Human Understanding and Thomas Malthus's An Essay on the 	Principle of Population provide 			counterexamples.</a:t>
            </a:r>
          </a:p>
          <a:p>
            <a:pPr>
              <a:lnSpc>
                <a:spcPct val="80000"/>
              </a:lnSpc>
            </a:pPr>
            <a:endParaRPr lang="en-US" sz="30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ctrTitle" idx="4294967295"/>
          </p:nvPr>
        </p:nvSpPr>
        <p:spPr>
          <a:xfrm>
            <a:off x="685800" y="2130425"/>
            <a:ext cx="7772400" cy="1470025"/>
          </a:xfrm>
        </p:spPr>
        <p:txBody>
          <a:bodyPr anchor="ctr"/>
          <a:lstStyle/>
          <a:p>
            <a:r>
              <a:rPr lang="en-US" b="1">
                <a:solidFill>
                  <a:schemeClr val="tx2"/>
                </a:solidFill>
                <a:effectLst>
                  <a:outerShdw blurRad="38100" dist="38100" dir="2700000" algn="tl">
                    <a:srgbClr val="C0C0C0"/>
                  </a:outerShdw>
                </a:effectLst>
              </a:rPr>
              <a:t>Compare and Contrast</a:t>
            </a:r>
            <a:r>
              <a:rPr lang="en-US">
                <a:solidFill>
                  <a:schemeClr val="tx2"/>
                </a:solidFill>
                <a:effectLst>
                  <a:outerShdw blurRad="38100" dist="38100" dir="2700000" algn="tl">
                    <a:srgbClr val="C0C0C0"/>
                  </a:outerShdw>
                </a:effectLst>
              </a:rPr>
              <a:t/>
            </a:r>
            <a:br>
              <a:rPr lang="en-US">
                <a:solidFill>
                  <a:schemeClr val="tx2"/>
                </a:solidFill>
                <a:effectLst>
                  <a:outerShdw blurRad="38100" dist="38100" dir="2700000" algn="tl">
                    <a:srgbClr val="C0C0C0"/>
                  </a:outerShdw>
                </a:effectLst>
              </a:rPr>
            </a:br>
            <a:endParaRPr lang="en-US">
              <a:solidFill>
                <a:schemeClr val="tx2"/>
              </a:solidFill>
              <a:effectLst>
                <a:outerShdw blurRad="38100" dist="38100" dir="2700000" algn="tl">
                  <a:srgbClr val="C0C0C0"/>
                </a:outerShdw>
              </a:effectLst>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p:txBody>
          <a:bodyPr>
            <a:normAutofit/>
          </a:bodyPr>
          <a:lstStyle/>
          <a:p>
            <a:pPr>
              <a:lnSpc>
                <a:spcPct val="90000"/>
              </a:lnSpc>
            </a:pPr>
            <a:r>
              <a:rPr lang="en-US"/>
              <a:t>Compare and contrast essays are characterized by a basis for comparison, points of comparison, and analogies.  </a:t>
            </a:r>
          </a:p>
          <a:p>
            <a:pPr>
              <a:lnSpc>
                <a:spcPct val="90000"/>
              </a:lnSpc>
            </a:pPr>
            <a:r>
              <a:rPr lang="en-US"/>
              <a:t>It is grouped by object (chunking) or by point (sequential).  </a:t>
            </a:r>
          </a:p>
          <a:p>
            <a:pPr>
              <a:lnSpc>
                <a:spcPct val="90000"/>
              </a:lnSpc>
            </a:pPr>
            <a:r>
              <a:rPr lang="en-US"/>
              <a:t>Comparison highlights the similarities between two or more similar objects while contrasting highlights the differences between two or more objects.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Content Placeholder 2"/>
          <p:cNvSpPr>
            <a:spLocks noGrp="1"/>
          </p:cNvSpPr>
          <p:nvPr>
            <p:ph idx="4294967295"/>
          </p:nvPr>
        </p:nvSpPr>
        <p:spPr>
          <a:xfrm>
            <a:off x="685800" y="609600"/>
            <a:ext cx="7696200" cy="4876800"/>
          </a:xfrm>
        </p:spPr>
        <p:txBody>
          <a:bodyPr/>
          <a:lstStyle/>
          <a:p>
            <a:r>
              <a:rPr lang="en-US"/>
              <a:t>When writing a compare/contrast essay, writers need to determine their purpose, consider their audience, consider the basis and points of comparison, consider their thesis statement, arrange and develop the comparison, and reach a conclusion. </a:t>
            </a:r>
          </a:p>
          <a:p>
            <a:r>
              <a:rPr lang="en-US"/>
              <a:t>Compare and contrast is arranged emphatically.</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ctrTitle" idx="4294967295"/>
          </p:nvPr>
        </p:nvSpPr>
        <p:spPr>
          <a:xfrm>
            <a:off x="685800" y="2130425"/>
            <a:ext cx="7772400" cy="1470025"/>
          </a:xfrm>
        </p:spPr>
        <p:txBody>
          <a:bodyPr anchor="ctr"/>
          <a:lstStyle/>
          <a:p>
            <a:r>
              <a:rPr lang="en-US" b="1">
                <a:solidFill>
                  <a:schemeClr val="tx2"/>
                </a:solidFill>
                <a:effectLst>
                  <a:outerShdw blurRad="38100" dist="38100" dir="2700000" algn="tl">
                    <a:srgbClr val="C0C0C0"/>
                  </a:outerShdw>
                </a:effectLst>
              </a:rPr>
              <a:t>Cause and Effect</a:t>
            </a:r>
            <a:r>
              <a:rPr lang="en-US">
                <a:solidFill>
                  <a:schemeClr val="tx2"/>
                </a:solidFill>
                <a:effectLst>
                  <a:outerShdw blurRad="38100" dist="38100" dir="2700000" algn="tl">
                    <a:srgbClr val="C0C0C0"/>
                  </a:outerShdw>
                </a:effectLst>
              </a:rPr>
              <a:t/>
            </a:r>
            <a:br>
              <a:rPr lang="en-US">
                <a:solidFill>
                  <a:schemeClr val="tx2"/>
                </a:solidFill>
                <a:effectLst>
                  <a:outerShdw blurRad="38100" dist="38100" dir="2700000" algn="tl">
                    <a:srgbClr val="C0C0C0"/>
                  </a:outerShdw>
                </a:effectLst>
              </a:rPr>
            </a:br>
            <a:endParaRPr lang="en-US">
              <a:solidFill>
                <a:schemeClr val="tx2"/>
              </a:solidFill>
              <a:effectLst>
                <a:outerShdw blurRad="38100" dist="38100" dir="2700000" algn="tl">
                  <a:srgbClr val="C0C0C0"/>
                </a:outerShdw>
              </a:effectLst>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p:txBody>
          <a:bodyPr>
            <a:normAutofit/>
          </a:bodyPr>
          <a:lstStyle/>
          <a:p>
            <a:pPr>
              <a:lnSpc>
                <a:spcPct val="90000"/>
              </a:lnSpc>
            </a:pPr>
            <a:r>
              <a:rPr lang="en-US"/>
              <a:t>The defining features of a "cause and effect" essay are causal chains, careful language, and chronological or emphatic order.  </a:t>
            </a:r>
          </a:p>
          <a:p>
            <a:pPr>
              <a:lnSpc>
                <a:spcPct val="90000"/>
              </a:lnSpc>
            </a:pPr>
            <a:r>
              <a:rPr lang="en-US"/>
              <a:t>A writer using this rhetorical method must consider the subject, determine the purpose, consider the audience, think critically about different causes or consequences, consider a thesis statement, arrange the parts, consider the language, and decide on 	a conclusion.</a:t>
            </a:r>
          </a:p>
          <a:p>
            <a:pPr>
              <a:lnSpc>
                <a:spcPct val="90000"/>
              </a:lnSpc>
            </a:pPr>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ctrTitle" idx="4294967295"/>
          </p:nvPr>
        </p:nvSpPr>
        <p:spPr>
          <a:xfrm>
            <a:off x="685800" y="2130425"/>
            <a:ext cx="7772400" cy="1470025"/>
          </a:xfrm>
        </p:spPr>
        <p:txBody>
          <a:bodyPr anchor="ctr"/>
          <a:lstStyle/>
          <a:p>
            <a:r>
              <a:rPr lang="en-US" b="1">
                <a:solidFill>
                  <a:schemeClr val="tx2"/>
                </a:solidFill>
                <a:effectLst>
                  <a:outerShdw blurRad="38100" dist="38100" dir="2700000" algn="tl">
                    <a:srgbClr val="C0C0C0"/>
                  </a:outerShdw>
                </a:effectLst>
              </a:rPr>
              <a:t>Classification and Division</a:t>
            </a:r>
            <a:r>
              <a:rPr lang="en-US">
                <a:solidFill>
                  <a:schemeClr val="tx2"/>
                </a:solidFill>
                <a:effectLst>
                  <a:outerShdw blurRad="38100" dist="38100" dir="2700000" algn="tl">
                    <a:srgbClr val="C0C0C0"/>
                  </a:outerShdw>
                </a:effectLst>
              </a:rPr>
              <a:t/>
            </a:r>
            <a:br>
              <a:rPr lang="en-US">
                <a:solidFill>
                  <a:schemeClr val="tx2"/>
                </a:solidFill>
                <a:effectLst>
                  <a:outerShdw blurRad="38100" dist="38100" dir="2700000" algn="tl">
                    <a:srgbClr val="C0C0C0"/>
                  </a:outerShdw>
                </a:effectLst>
              </a:rPr>
            </a:br>
            <a:endParaRPr lang="en-US">
              <a:solidFill>
                <a:schemeClr val="tx2"/>
              </a:solidFill>
              <a:effectLst>
                <a:outerShdw blurRad="38100" dist="38100" dir="2700000" algn="tl">
                  <a:srgbClr val="C0C0C0"/>
                </a:outerShdw>
              </a:effectLst>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Content Placeholder 2"/>
          <p:cNvSpPr>
            <a:spLocks noGrp="1"/>
          </p:cNvSpPr>
          <p:nvPr>
            <p:ph idx="4294967295"/>
          </p:nvPr>
        </p:nvSpPr>
        <p:spPr/>
        <p:txBody>
          <a:bodyPr/>
          <a:lstStyle/>
          <a:p>
            <a:r>
              <a:rPr lang="en-US"/>
              <a:t>Classification is the categorization of objects into a larger whole while division is the breaking of a larger whole into smaller parts.</a:t>
            </a:r>
          </a:p>
          <a:p>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ctrTitle" idx="4294967295"/>
          </p:nvPr>
        </p:nvSpPr>
        <p:spPr>
          <a:xfrm>
            <a:off x="685800" y="2130425"/>
            <a:ext cx="7772400" cy="1470025"/>
          </a:xfrm>
        </p:spPr>
        <p:txBody>
          <a:bodyPr anchor="ctr"/>
          <a:lstStyle/>
          <a:p>
            <a:r>
              <a:rPr lang="en-US" b="1">
                <a:solidFill>
                  <a:schemeClr val="tx2"/>
                </a:solidFill>
                <a:effectLst>
                  <a:outerShdw blurRad="38100" dist="38100" dir="2700000" algn="tl">
                    <a:srgbClr val="C0C0C0"/>
                  </a:outerShdw>
                </a:effectLst>
              </a:rPr>
              <a:t>Definition</a:t>
            </a:r>
            <a:r>
              <a:rPr lang="en-US">
                <a:solidFill>
                  <a:schemeClr val="tx2"/>
                </a:solidFill>
                <a:effectLst>
                  <a:outerShdw blurRad="38100" dist="38100" dir="2700000" algn="tl">
                    <a:srgbClr val="C0C0C0"/>
                  </a:outerShdw>
                </a:effectLst>
              </a:rPr>
              <a:t/>
            </a:r>
            <a:br>
              <a:rPr lang="en-US">
                <a:solidFill>
                  <a:schemeClr val="tx2"/>
                </a:solidFill>
                <a:effectLst>
                  <a:outerShdw blurRad="38100" dist="38100" dir="2700000" algn="tl">
                    <a:srgbClr val="C0C0C0"/>
                  </a:outerShdw>
                </a:effectLst>
              </a:rPr>
            </a:br>
            <a:endParaRPr lang="en-US">
              <a:solidFill>
                <a:schemeClr val="tx2"/>
              </a:solidFill>
              <a:effectLst>
                <a:outerShdw blurRad="38100" dist="38100" dir="2700000" algn="tl">
                  <a:srgbClr val="C0C0C0"/>
                </a:outerShdw>
              </a:effectLst>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Content Placeholder 2"/>
          <p:cNvSpPr>
            <a:spLocks noGrp="1"/>
          </p:cNvSpPr>
          <p:nvPr>
            <p:ph idx="4294967295"/>
          </p:nvPr>
        </p:nvSpPr>
        <p:spPr/>
        <p:txBody>
          <a:bodyPr/>
          <a:lstStyle/>
          <a:p>
            <a:r>
              <a:rPr lang="en-US"/>
              <a:t>Definition essays explain a term's meaning.  Some are written about concrete terms, such as trees, oceans, and dogs, while others talk about more abstract and hard-to-define terms, such as liberty, happiness, and virtue.</a:t>
            </a:r>
          </a:p>
          <a:p>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ctrTitle" idx="4294967295"/>
          </p:nvPr>
        </p:nvSpPr>
        <p:spPr>
          <a:xfrm>
            <a:off x="685800" y="2130425"/>
            <a:ext cx="7772400" cy="1470025"/>
          </a:xfrm>
        </p:spPr>
        <p:txBody>
          <a:bodyPr anchor="ctr"/>
          <a:lstStyle/>
          <a:p>
            <a:r>
              <a:rPr lang="en-US" b="1">
                <a:solidFill>
                  <a:schemeClr val="tx2"/>
                </a:solidFill>
                <a:effectLst>
                  <a:outerShdw blurRad="38100" dist="38100" dir="2700000" algn="tl">
                    <a:srgbClr val="C0C0C0"/>
                  </a:outerShdw>
                </a:effectLst>
              </a:rPr>
              <a:t>Dialectic</a:t>
            </a:r>
            <a:endParaRPr lang="en-US">
              <a:solidFill>
                <a:schemeClr val="tx2"/>
              </a:solidFill>
              <a:effectLst>
                <a:outerShdw blurRad="38100" dist="38100" dir="2700000" algn="tl">
                  <a:srgbClr val="C0C0C0"/>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ctrTitle" idx="4294967295"/>
          </p:nvPr>
        </p:nvSpPr>
        <p:spPr>
          <a:xfrm>
            <a:off x="685800" y="2130425"/>
            <a:ext cx="7772400" cy="1470025"/>
          </a:xfrm>
        </p:spPr>
        <p:txBody>
          <a:bodyPr anchor="ctr"/>
          <a:lstStyle/>
          <a:p>
            <a:r>
              <a:rPr lang="en-US" b="1">
                <a:solidFill>
                  <a:schemeClr val="tx2"/>
                </a:solidFill>
                <a:effectLst>
                  <a:outerShdw blurRad="38100" dist="38100" dir="2700000" algn="tl">
                    <a:srgbClr val="C0C0C0"/>
                  </a:outerShdw>
                </a:effectLst>
              </a:rPr>
              <a:t>Definitions</a:t>
            </a:r>
            <a:r>
              <a:rPr lang="en-US">
                <a:solidFill>
                  <a:schemeClr val="tx2"/>
                </a:solidFill>
                <a:effectLst>
                  <a:outerShdw blurRad="38100" dist="38100" dir="2700000" algn="tl">
                    <a:srgbClr val="C0C0C0"/>
                  </a:outerShdw>
                </a:effectLst>
              </a:rPr>
              <a:t/>
            </a:r>
            <a:br>
              <a:rPr lang="en-US">
                <a:solidFill>
                  <a:schemeClr val="tx2"/>
                </a:solidFill>
                <a:effectLst>
                  <a:outerShdw blurRad="38100" dist="38100" dir="2700000" algn="tl">
                    <a:srgbClr val="C0C0C0"/>
                  </a:outerShdw>
                </a:effectLst>
              </a:rPr>
            </a:br>
            <a:endParaRPr lang="en-US">
              <a:solidFill>
                <a:schemeClr val="tx2"/>
              </a:solidFill>
              <a:effectLst>
                <a:outerShdw blurRad="38100" dist="38100" dir="2700000" algn="tl">
                  <a:srgbClr val="C0C0C0"/>
                </a:outerShdw>
              </a:effectLst>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p:txBody>
          <a:bodyPr>
            <a:normAutofit/>
          </a:bodyPr>
          <a:lstStyle/>
          <a:p>
            <a:r>
              <a:rPr lang="en-US" sz="3000"/>
              <a:t>In the dialectic form of essay, which is commonly used commonly in Philosophy makes a thesis and argument, then objects to their own argument (with a counterargument), but then counters the counterargument with a final and novel argument.  </a:t>
            </a:r>
          </a:p>
          <a:p>
            <a:r>
              <a:rPr lang="en-US" sz="3000"/>
              <a:t>This form benefits from being more open-minded while countering a possible flaw that some may present.</a:t>
            </a:r>
          </a:p>
          <a:p>
            <a:endParaRPr lang="en-US" sz="300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ctrTitle" idx="4294967295"/>
          </p:nvPr>
        </p:nvSpPr>
        <p:spPr>
          <a:xfrm>
            <a:off x="685800" y="2130425"/>
            <a:ext cx="7772400" cy="1470025"/>
          </a:xfrm>
        </p:spPr>
        <p:txBody>
          <a:bodyPr anchor="ctr"/>
          <a:lstStyle/>
          <a:p>
            <a:r>
              <a:rPr lang="en-US" b="1">
                <a:solidFill>
                  <a:schemeClr val="tx2"/>
                </a:solidFill>
                <a:effectLst>
                  <a:outerShdw blurRad="38100" dist="38100" dir="2700000" algn="tl">
                    <a:srgbClr val="C0C0C0"/>
                  </a:outerShdw>
                </a:effectLst>
              </a:rPr>
              <a:t>Other Logical Structures</a:t>
            </a:r>
            <a:r>
              <a:rPr lang="en-US">
                <a:solidFill>
                  <a:schemeClr val="tx2"/>
                </a:solidFill>
                <a:effectLst>
                  <a:outerShdw blurRad="38100" dist="38100" dir="2700000" algn="tl">
                    <a:srgbClr val="C0C0C0"/>
                  </a:outerShdw>
                </a:effectLst>
              </a:rPr>
              <a:t/>
            </a:r>
            <a:br>
              <a:rPr lang="en-US">
                <a:solidFill>
                  <a:schemeClr val="tx2"/>
                </a:solidFill>
                <a:effectLst>
                  <a:outerShdw blurRad="38100" dist="38100" dir="2700000" algn="tl">
                    <a:srgbClr val="C0C0C0"/>
                  </a:outerShdw>
                </a:effectLst>
              </a:rPr>
            </a:br>
            <a:endParaRPr lang="en-US">
              <a:solidFill>
                <a:schemeClr val="tx2"/>
              </a:solidFill>
              <a:effectLst>
                <a:outerShdw blurRad="38100" dist="38100" dir="2700000" algn="tl">
                  <a:srgbClr val="C0C0C0"/>
                </a:outerShdw>
              </a:effectLst>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p:txBody>
          <a:bodyPr>
            <a:normAutofit/>
          </a:bodyPr>
          <a:lstStyle/>
          <a:p>
            <a:pPr>
              <a:lnSpc>
                <a:spcPct val="90000"/>
              </a:lnSpc>
            </a:pPr>
            <a:r>
              <a:rPr lang="en-US" sz="3000"/>
              <a:t>The logical progression and organizational structure of an essay can take many forms. </a:t>
            </a:r>
          </a:p>
          <a:p>
            <a:pPr>
              <a:lnSpc>
                <a:spcPct val="90000"/>
              </a:lnSpc>
            </a:pPr>
            <a:r>
              <a:rPr lang="en-US" sz="3000"/>
              <a:t>Understanding how the movement of thought is managed through an essay has a profound impact on its overall cogency and ability to impress.  </a:t>
            </a:r>
          </a:p>
          <a:p>
            <a:pPr>
              <a:lnSpc>
                <a:spcPct val="90000"/>
              </a:lnSpc>
            </a:pPr>
            <a:r>
              <a:rPr lang="en-US" sz="3000"/>
              <a:t>A number of alternative logical structures for essays have been visualized as diagrams, making them easy to implement or adapt in the construction of an argument.</a:t>
            </a:r>
          </a:p>
          <a:p>
            <a:pPr>
              <a:lnSpc>
                <a:spcPct val="90000"/>
              </a:lnSpc>
            </a:pPr>
            <a:endParaRPr lang="en-US" sz="300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ctrTitle" idx="4294967295"/>
          </p:nvPr>
        </p:nvSpPr>
        <p:spPr>
          <a:xfrm>
            <a:off x="685800" y="2130425"/>
            <a:ext cx="7772400" cy="1470025"/>
          </a:xfrm>
        </p:spPr>
        <p:txBody>
          <a:bodyPr anchor="ctr"/>
          <a:lstStyle/>
          <a:p>
            <a:r>
              <a:rPr lang="en-US" b="1">
                <a:solidFill>
                  <a:schemeClr val="tx2"/>
                </a:solidFill>
                <a:effectLst>
                  <a:outerShdw blurRad="38100" dist="38100" dir="2700000" algn="tl">
                    <a:srgbClr val="C0C0C0"/>
                  </a:outerShdw>
                </a:effectLst>
              </a:rPr>
              <a:t>Magazine or Newspaper</a:t>
            </a:r>
            <a:endParaRPr lang="en-US">
              <a:solidFill>
                <a:schemeClr val="tx2"/>
              </a:solidFill>
              <a:effectLst>
                <a:outerShdw blurRad="38100" dist="38100" dir="2700000" algn="tl">
                  <a:srgbClr val="C0C0C0"/>
                </a:outerShdw>
              </a:effectLst>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p:txBody>
          <a:bodyPr>
            <a:normAutofit/>
          </a:bodyPr>
          <a:lstStyle/>
          <a:p>
            <a:pPr>
              <a:lnSpc>
                <a:spcPct val="90000"/>
              </a:lnSpc>
            </a:pPr>
            <a:r>
              <a:rPr lang="en-US" sz="3000"/>
              <a:t>Essays often appear in magazines, especially magazines with a more intellectual bent, such as The Atlantic and Harpers.  </a:t>
            </a:r>
          </a:p>
          <a:p>
            <a:pPr>
              <a:lnSpc>
                <a:spcPct val="90000"/>
              </a:lnSpc>
            </a:pPr>
            <a:r>
              <a:rPr lang="en-US" sz="3000"/>
              <a:t>Magazine and newspaper essays use many of the same types of essays as those described above in the section on academic essays (e.g., descriptive essays, narrative essays, etc.).  </a:t>
            </a:r>
          </a:p>
          <a:p>
            <a:pPr>
              <a:lnSpc>
                <a:spcPct val="90000"/>
              </a:lnSpc>
            </a:pPr>
            <a:r>
              <a:rPr lang="en-US" sz="3000"/>
              <a:t>Some newspapers also print essays, often in the "Op-Ed" (Opinion and 	Editorial) section of the paper.</a:t>
            </a:r>
          </a:p>
          <a:p>
            <a:pPr>
              <a:lnSpc>
                <a:spcPct val="90000"/>
              </a:lnSpc>
            </a:pPr>
            <a:endParaRPr lang="en-US" sz="3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Content Placeholder 2"/>
          <p:cNvSpPr>
            <a:spLocks noGrp="1"/>
          </p:cNvSpPr>
          <p:nvPr>
            <p:ph idx="4294967295"/>
          </p:nvPr>
        </p:nvSpPr>
        <p:spPr/>
        <p:txBody>
          <a:bodyPr/>
          <a:lstStyle/>
          <a:p>
            <a:r>
              <a:rPr lang="en-US"/>
              <a:t>An essay has been defined in a variety of ways.  One definition is a "prose composition with a focused subject of discussion" or a "long, systematic discourse.”</a:t>
            </a:r>
          </a:p>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ctrTitle" idx="4294967295"/>
          </p:nvPr>
        </p:nvSpPr>
        <p:spPr>
          <a:xfrm>
            <a:off x="685800" y="2130425"/>
            <a:ext cx="7772400" cy="1470025"/>
          </a:xfrm>
        </p:spPr>
        <p:txBody>
          <a:bodyPr anchor="ctr"/>
          <a:lstStyle/>
          <a:p>
            <a:r>
              <a:rPr lang="en-US" b="1">
                <a:solidFill>
                  <a:schemeClr val="tx2"/>
                </a:solidFill>
                <a:effectLst>
                  <a:outerShdw blurRad="38100" dist="38100" dir="2700000" algn="tl">
                    <a:srgbClr val="C0C0C0"/>
                  </a:outerShdw>
                </a:effectLst>
              </a:rPr>
              <a:t>As a Pedagogical Tool</a:t>
            </a:r>
            <a:r>
              <a:rPr lang="en-US">
                <a:solidFill>
                  <a:schemeClr val="tx2"/>
                </a:solidFill>
                <a:effectLst>
                  <a:outerShdw blurRad="38100" dist="38100" dir="2700000" algn="tl">
                    <a:srgbClr val="C0C0C0"/>
                  </a:outerShdw>
                </a:effectLst>
              </a:rPr>
              <a:t/>
            </a:r>
            <a:br>
              <a:rPr lang="en-US">
                <a:solidFill>
                  <a:schemeClr val="tx2"/>
                </a:solidFill>
                <a:effectLst>
                  <a:outerShdw blurRad="38100" dist="38100" dir="2700000" algn="tl">
                    <a:srgbClr val="C0C0C0"/>
                  </a:outerShdw>
                </a:effectLst>
              </a:rPr>
            </a:br>
            <a:endParaRPr lang="en-US">
              <a:solidFill>
                <a:schemeClr val="tx2"/>
              </a:solidFill>
              <a:effectLst>
                <a:outerShdw blurRad="38100" dist="38100" dir="2700000" algn="tl">
                  <a:srgbClr val="C0C0C0"/>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Content Placeholder 2"/>
          <p:cNvSpPr>
            <a:spLocks noGrp="1"/>
          </p:cNvSpPr>
          <p:nvPr>
            <p:ph idx="4294967295"/>
          </p:nvPr>
        </p:nvSpPr>
        <p:spPr/>
        <p:txBody>
          <a:bodyPr/>
          <a:lstStyle/>
          <a:p>
            <a:r>
              <a:rPr lang="en-US"/>
              <a:t>University students, like these students doing research at a university library, are often assigned essays as a way to get them to synthesize what they have read.</a:t>
            </a:r>
          </a:p>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Content Placeholder 2"/>
          <p:cNvSpPr>
            <a:spLocks noGrp="1"/>
          </p:cNvSpPr>
          <p:nvPr>
            <p:ph idx="4294967295"/>
          </p:nvPr>
        </p:nvSpPr>
        <p:spPr>
          <a:xfrm>
            <a:off x="685800" y="990600"/>
            <a:ext cx="7696200" cy="4495800"/>
          </a:xfrm>
        </p:spPr>
        <p:txBody>
          <a:bodyPr/>
          <a:lstStyle/>
          <a:p>
            <a:r>
              <a:rPr lang="en-US"/>
              <a:t>Essays have become a major part of a formal education. </a:t>
            </a:r>
          </a:p>
          <a:p>
            <a:r>
              <a:rPr lang="en-US"/>
              <a:t>Secondary students are taught structured essay formats to improve their writing skills, and essays are often used by universities in selecting applicants (see admissions essay).  </a:t>
            </a:r>
          </a:p>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Content Placeholder 2"/>
          <p:cNvSpPr>
            <a:spLocks noGrp="1"/>
          </p:cNvSpPr>
          <p:nvPr>
            <p:ph idx="4294967295"/>
          </p:nvPr>
        </p:nvSpPr>
        <p:spPr/>
        <p:txBody>
          <a:bodyPr/>
          <a:lstStyle/>
          <a:p>
            <a:r>
              <a:rPr lang="en-US"/>
              <a:t>In both secondary and tertiary education, essays are used to judge the mastery and comprehension of material.  </a:t>
            </a:r>
          </a:p>
          <a:p>
            <a:r>
              <a:rPr lang="en-US"/>
              <a:t>Students are asked to explain, comment on, or assess a topic of study in the form of an essay.</a:t>
            </a:r>
          </a:p>
          <a:p>
            <a:endParaRPr lang="en-US"/>
          </a:p>
        </p:txBody>
      </p:sp>
    </p:spTree>
  </p:cSld>
  <p:clrMapOvr>
    <a:masterClrMapping/>
  </p:clrMapOvr>
</p:sld>
</file>

<file path=ppt/theme/theme1.xml><?xml version="1.0" encoding="utf-8"?>
<a:theme xmlns:a="http://schemas.openxmlformats.org/drawingml/2006/main" name="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Crayons">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Crayons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Crayons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Crayons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Crayons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Crayons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rayons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Crayons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Crayons</Template>
  <TotalTime>24</TotalTime>
  <Words>1272</Words>
  <Application>Microsoft Office PowerPoint</Application>
  <PresentationFormat>On-screen Show (4:3)</PresentationFormat>
  <Paragraphs>71</Paragraphs>
  <Slides>44</Slides>
  <Notes>1</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44</vt:i4>
      </vt:variant>
    </vt:vector>
  </HeadingPairs>
  <TitlesOfParts>
    <vt:vector size="48" baseType="lpstr">
      <vt:lpstr>Calibri</vt:lpstr>
      <vt:lpstr>Arial</vt:lpstr>
      <vt:lpstr>Comic Sans MS</vt:lpstr>
      <vt:lpstr>Crayons</vt:lpstr>
      <vt:lpstr>Essays</vt:lpstr>
      <vt:lpstr>Slide 2</vt:lpstr>
      <vt:lpstr>Slide 3</vt:lpstr>
      <vt:lpstr>Definitions </vt:lpstr>
      <vt:lpstr>Slide 5</vt:lpstr>
      <vt:lpstr>As a Pedagogical Tool </vt:lpstr>
      <vt:lpstr>Slide 7</vt:lpstr>
      <vt:lpstr>Slide 8</vt:lpstr>
      <vt:lpstr>Slide 9</vt:lpstr>
      <vt:lpstr>Slide 10</vt:lpstr>
      <vt:lpstr>Slide 11</vt:lpstr>
      <vt:lpstr>Slide 12</vt:lpstr>
      <vt:lpstr>Slide 13</vt:lpstr>
      <vt:lpstr>Slide 14</vt:lpstr>
      <vt:lpstr>Slide 15</vt:lpstr>
      <vt:lpstr>Forms and Styles </vt:lpstr>
      <vt:lpstr>Descriptive </vt:lpstr>
      <vt:lpstr>Slide 18</vt:lpstr>
      <vt:lpstr>Slide 19</vt:lpstr>
      <vt:lpstr>Slide 20</vt:lpstr>
      <vt:lpstr>Slide 21</vt:lpstr>
      <vt:lpstr>Research vs. Discussion Papers </vt:lpstr>
      <vt:lpstr>Slide 23</vt:lpstr>
      <vt:lpstr>Slide 24</vt:lpstr>
      <vt:lpstr>Narrative </vt:lpstr>
      <vt:lpstr>Slide 26</vt:lpstr>
      <vt:lpstr>Slide 27</vt:lpstr>
      <vt:lpstr>Exemplification </vt:lpstr>
      <vt:lpstr>Slide 29</vt:lpstr>
      <vt:lpstr>Compare and Contrast </vt:lpstr>
      <vt:lpstr>Slide 31</vt:lpstr>
      <vt:lpstr>Slide 32</vt:lpstr>
      <vt:lpstr>Cause and Effect </vt:lpstr>
      <vt:lpstr>Slide 34</vt:lpstr>
      <vt:lpstr>Classification and Division </vt:lpstr>
      <vt:lpstr>Slide 36</vt:lpstr>
      <vt:lpstr>Definition </vt:lpstr>
      <vt:lpstr>Slide 38</vt:lpstr>
      <vt:lpstr>Dialectic</vt:lpstr>
      <vt:lpstr>Slide 40</vt:lpstr>
      <vt:lpstr>Other Logical Structures </vt:lpstr>
      <vt:lpstr>Slide 42</vt:lpstr>
      <vt:lpstr>Magazine or Newspaper</vt:lpstr>
      <vt:lpstr>Slide 44</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Essays</dc:title>
  <dc:creator>Argodaleae</dc:creator>
  <cp:lastModifiedBy>ARGODALEAE</cp:lastModifiedBy>
  <cp:revision>4</cp:revision>
  <dcterms:created xsi:type="dcterms:W3CDTF">2009-11-23T19:15:57Z</dcterms:created>
  <dcterms:modified xsi:type="dcterms:W3CDTF">2009-11-24T17:12:32Z</dcterms:modified>
</cp:coreProperties>
</file>